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8"/>
  </p:handoutMasterIdLst>
  <p:sldIdLst>
    <p:sldId id="256" r:id="rId3"/>
    <p:sldId id="262" r:id="rId5"/>
    <p:sldId id="292" r:id="rId6"/>
    <p:sldId id="293" r:id="rId7"/>
    <p:sldId id="294" r:id="rId8"/>
    <p:sldId id="295" r:id="rId9"/>
    <p:sldId id="296" r:id="rId10"/>
    <p:sldId id="299" r:id="rId11"/>
    <p:sldId id="300" r:id="rId12"/>
    <p:sldId id="301" r:id="rId13"/>
    <p:sldId id="302" r:id="rId14"/>
    <p:sldId id="303" r:id="rId15"/>
    <p:sldId id="356" r:id="rId16"/>
    <p:sldId id="357" r:id="rId17"/>
    <p:sldId id="263" r:id="rId18"/>
    <p:sldId id="264" r:id="rId19"/>
    <p:sldId id="265" r:id="rId20"/>
    <p:sldId id="266" r:id="rId21"/>
    <p:sldId id="267" r:id="rId22"/>
    <p:sldId id="271" r:id="rId23"/>
    <p:sldId id="274" r:id="rId24"/>
    <p:sldId id="358" r:id="rId25"/>
    <p:sldId id="353" r:id="rId26"/>
    <p:sldId id="275" r:id="rId27"/>
    <p:sldId id="276" r:id="rId28"/>
    <p:sldId id="277" r:id="rId29"/>
    <p:sldId id="306" r:id="rId30"/>
    <p:sldId id="307" r:id="rId31"/>
    <p:sldId id="308" r:id="rId32"/>
    <p:sldId id="309" r:id="rId33"/>
    <p:sldId id="311" r:id="rId34"/>
    <p:sldId id="354" r:id="rId35"/>
    <p:sldId id="355" r:id="rId36"/>
    <p:sldId id="310" r:id="rId37"/>
    <p:sldId id="314" r:id="rId38"/>
    <p:sldId id="315" r:id="rId39"/>
    <p:sldId id="316" r:id="rId40"/>
    <p:sldId id="317" r:id="rId41"/>
    <p:sldId id="318" r:id="rId42"/>
    <p:sldId id="359" r:id="rId43"/>
    <p:sldId id="319" r:id="rId44"/>
    <p:sldId id="346" r:id="rId45"/>
    <p:sldId id="320" r:id="rId46"/>
    <p:sldId id="321" r:id="rId47"/>
    <p:sldId id="322" r:id="rId48"/>
    <p:sldId id="323" r:id="rId49"/>
    <p:sldId id="324" r:id="rId50"/>
    <p:sldId id="348" r:id="rId51"/>
    <p:sldId id="349" r:id="rId52"/>
    <p:sldId id="281" r:id="rId53"/>
    <p:sldId id="282" r:id="rId54"/>
    <p:sldId id="325" r:id="rId55"/>
    <p:sldId id="326" r:id="rId56"/>
    <p:sldId id="327" r:id="rId57"/>
    <p:sldId id="329" r:id="rId58"/>
    <p:sldId id="330" r:id="rId59"/>
    <p:sldId id="331" r:id="rId60"/>
    <p:sldId id="332" r:id="rId61"/>
    <p:sldId id="333" r:id="rId62"/>
    <p:sldId id="334" r:id="rId63"/>
    <p:sldId id="335" r:id="rId64"/>
    <p:sldId id="360" r:id="rId65"/>
    <p:sldId id="361" r:id="rId66"/>
    <p:sldId id="336" r:id="rId67"/>
    <p:sldId id="337" r:id="rId68"/>
    <p:sldId id="338" r:id="rId69"/>
    <p:sldId id="339" r:id="rId70"/>
    <p:sldId id="340" r:id="rId71"/>
    <p:sldId id="341" r:id="rId72"/>
    <p:sldId id="342" r:id="rId73"/>
    <p:sldId id="362" r:id="rId74"/>
    <p:sldId id="363" r:id="rId75"/>
    <p:sldId id="364" r:id="rId76"/>
    <p:sldId id="343" r:id="rId77"/>
  </p:sldIdLst>
  <p:sldSz cx="9144000" cy="6858000" type="screen4x3"/>
  <p:notesSz cx="6858000" cy="9144000"/>
  <p:custDataLst>
    <p:tags r:id="rId82"/>
  </p:custDataLst>
  <p:defaultTextStyle>
    <a:defPPr>
      <a:defRPr lang="en-US"/>
    </a:defPPr>
    <a:lvl1pPr marL="0" lvl="0"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00FFCC"/>
    <a:srgbClr val="38356F"/>
    <a:srgbClr val="288D17"/>
    <a:srgbClr val="D50C07"/>
    <a:srgbClr val="666699"/>
    <a:srgbClr val="A50021"/>
    <a:srgbClr val="F0EFE0"/>
    <a:srgbClr val="DE0A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163"/>
    <p:restoredTop sz="88312"/>
  </p:normalViewPr>
  <p:slideViewPr>
    <p:cSldViewPr showGuides="1">
      <p:cViewPr varScale="1">
        <p:scale>
          <a:sx n="87" d="100"/>
          <a:sy n="87" d="100"/>
        </p:scale>
        <p:origin x="18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gs" Target="tags/tag1.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F1D721-CFFC-4D97-8BC9-97F0E6CB6C1E}" type="datetimeFigureOut">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B7DD20C-D6A5-4549-BDF5-72F91BF2B945}" type="slidenum">
              <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976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976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9770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7977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97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BA66E2E-E832-4E2B-9DFF-B4412CD85967}" type="slidenum">
              <a:rPr kumimoji="0" lang="en-US"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search?q=%E8%A1%AC%E5%BA%95%E9%97%B4%E7%94%B5%E5%AE%B9&amp;search_source=Entity&amp;hybrid_search_source=Entity&amp;hybrid_search_extra={&quot;sourceType&quot;:&quot;answer&quot;,&quot;sourceId&quot;:104613763}"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5" Type="http://schemas.openxmlformats.org/officeDocument/2006/relationships/hyperlink" Target="https://baike.baidu.com/item/%E5%BE%AE%E7%A8%8B%E5%BA%8F" TargetMode="External"/><Relationship Id="rId4" Type="http://schemas.openxmlformats.org/officeDocument/2006/relationships/hyperlink" Target="https://baike.baidu.com/item/%E6%9C%BA%E5%99%A8%E6%8C%87%E4%BB%A4" TargetMode="External"/><Relationship Id="rId3" Type="http://schemas.openxmlformats.org/officeDocument/2006/relationships/hyperlink" Target="https://baike.baidu.com/item/%E5%BE%AE%E6%8C%87%E4%BB%A4/2950470"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ln/>
        </p:spPr>
        <p:txBody>
          <a:bodyPr wrap="square" lIns="91440" tIns="45720" rIns="91440" bIns="45720" anchor="t" anchorCtr="0"/>
          <a:p>
            <a:pPr lvl="0"/>
            <a:r>
              <a:rPr lang="zh-CN" altLang="en-US" dirty="0"/>
              <a:t>确定</a:t>
            </a:r>
            <a:r>
              <a:rPr lang="en-US" altLang="zh-CN" dirty="0"/>
              <a:t>MEM</a:t>
            </a:r>
            <a:r>
              <a:rPr lang="zh-CN" altLang="en-US" dirty="0"/>
              <a:t>容量，编址方式（按</a:t>
            </a:r>
            <a:r>
              <a:rPr lang="en-US" altLang="zh-CN" dirty="0"/>
              <a:t>bit</a:t>
            </a:r>
            <a:r>
              <a:rPr lang="zh-CN" altLang="en-US" dirty="0"/>
              <a:t>，</a:t>
            </a:r>
            <a:r>
              <a:rPr lang="en-US" altLang="zh-CN" dirty="0"/>
              <a:t>byte</a:t>
            </a:r>
            <a:r>
              <a:rPr lang="zh-CN" altLang="en-US" dirty="0"/>
              <a:t>，</a:t>
            </a:r>
            <a:r>
              <a:rPr lang="en-US" altLang="zh-CN" dirty="0"/>
              <a:t>word</a:t>
            </a:r>
            <a:r>
              <a:rPr lang="zh-CN" altLang="en-US" dirty="0"/>
              <a:t>访问）</a:t>
            </a:r>
            <a:r>
              <a:rPr lang="en-US" altLang="zh-CN" dirty="0"/>
              <a:t>--</a:t>
            </a:r>
            <a:r>
              <a:rPr lang="zh-CN" altLang="en-US" dirty="0"/>
              <a:t>系统结构。</a:t>
            </a:r>
            <a:endParaRPr lang="zh-CN" altLang="en-US" dirty="0"/>
          </a:p>
          <a:p>
            <a:pPr lvl="0"/>
            <a:r>
              <a:rPr lang="zh-CN" altLang="en-US" dirty="0"/>
              <a:t>     </a:t>
            </a:r>
            <a:r>
              <a:rPr lang="en-US" altLang="zh-CN" dirty="0"/>
              <a:t>MEM</a:t>
            </a:r>
            <a:r>
              <a:rPr lang="zh-CN" altLang="en-US" dirty="0"/>
              <a:t>速度，逻辑结构，性能价格比</a:t>
            </a:r>
            <a:r>
              <a:rPr lang="en-US" altLang="zh-CN" dirty="0"/>
              <a:t>--</a:t>
            </a:r>
            <a:r>
              <a:rPr lang="zh-CN" altLang="en-US" dirty="0"/>
              <a:t>组成。</a:t>
            </a:r>
            <a:endParaRPr lang="zh-CN" altLang="en-US" sz="1600" dirty="0"/>
          </a:p>
          <a:p>
            <a:pPr lvl="0"/>
            <a:endParaRPr lang="zh-CN" altLang="en-US" dirty="0"/>
          </a:p>
        </p:txBody>
      </p:sp>
      <p:sp>
        <p:nvSpPr>
          <p:cNvPr id="440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系列机概念</a:t>
            </a:r>
            <a:endPar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定义：利用事先设计好的系统结构，按器件状况和硬件技术研究实现方法，并按速度、价格等不同要求配置各档机器。</a:t>
            </a:r>
            <a:endPar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数据表示方式一致，系统软件兼容</a:t>
            </a:r>
            <a:endPar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设计系统结构（软件设计，硬件设计）</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--&gt;</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按速度，配置，价格（一档，二</a:t>
            </a:r>
            <a:r>
              <a:rPr kumimoji="0" lang="en-US" altLang="zh-CN" sz="1200" b="0"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cs"/>
                <a:sym typeface="+mn-ea"/>
              </a:rPr>
              <a:t>…</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）系列机。</a:t>
            </a:r>
            <a:endPar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sym typeface="+mn-ea"/>
              </a:rPr>
              <a:t>系列机必须保证用户看到的机器属性一致。</a:t>
            </a:r>
            <a:endPar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ln/>
        </p:spPr>
        <p:txBody>
          <a:bodyPr wrap="square" lIns="91440" tIns="45720" rIns="91440" bIns="45720" anchor="t" anchorCtr="0"/>
          <a:p>
            <a:pPr lvl="0"/>
            <a:r>
              <a:rPr lang="zh-CN" altLang="en-US" dirty="0"/>
              <a:t>晚生产机器</a:t>
            </a:r>
            <a:endParaRPr lang="zh-CN" altLang="en-US" dirty="0"/>
          </a:p>
        </p:txBody>
      </p:sp>
      <p:sp>
        <p:nvSpPr>
          <p:cNvPr id="50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ln/>
        </p:spPr>
        <p:txBody>
          <a:bodyPr wrap="square" lIns="91440" tIns="45720" rIns="91440" bIns="45720" anchor="t" anchorCtr="0"/>
          <a:p>
            <a:pPr lvl="0"/>
            <a:r>
              <a:rPr lang="zh-CN" altLang="en-US" dirty="0"/>
              <a:t>例如：</a:t>
            </a:r>
            <a:r>
              <a:rPr lang="en-US" altLang="zh-CN" dirty="0"/>
              <a:t>word2010</a:t>
            </a:r>
            <a:r>
              <a:rPr lang="zh-CN" altLang="en-US" dirty="0"/>
              <a:t>能处理</a:t>
            </a:r>
            <a:r>
              <a:rPr lang="en-US" altLang="zh-CN" dirty="0"/>
              <a:t>word97</a:t>
            </a:r>
            <a:r>
              <a:rPr lang="zh-CN" altLang="en-US" dirty="0"/>
              <a:t>文档，是向后兼容。 </a:t>
            </a:r>
            <a:r>
              <a:rPr lang="en-US" altLang="zh-CN" dirty="0"/>
              <a:t>Word97</a:t>
            </a:r>
            <a:r>
              <a:rPr lang="zh-CN" altLang="en-US" dirty="0"/>
              <a:t>能读入</a:t>
            </a:r>
            <a:r>
              <a:rPr lang="en-US" altLang="zh-CN" dirty="0"/>
              <a:t>word2010</a:t>
            </a:r>
            <a:r>
              <a:rPr lang="zh-CN" altLang="en-US" dirty="0"/>
              <a:t>文档（可能会丢失部分特点）是向前兼容。</a:t>
            </a:r>
            <a:endParaRPr lang="zh-CN" altLang="en-US" dirty="0"/>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ln/>
        </p:spPr>
        <p:txBody>
          <a:bodyPr wrap="square" lIns="91440" tIns="45720" rIns="91440" bIns="45720" anchor="t" anchorCtr="0"/>
          <a:p>
            <a:pPr lvl="0"/>
            <a:r>
              <a:rPr lang="zh-CN" altLang="en-US" dirty="0"/>
              <a:t>这里 的</a:t>
            </a:r>
            <a:r>
              <a:rPr lang="en-US" altLang="zh-CN" dirty="0"/>
              <a:t>R</a:t>
            </a:r>
            <a:r>
              <a:rPr lang="zh-CN" altLang="en-US" dirty="0"/>
              <a:t>，可以这样理解：一个功能，用软件实现，譬如一个函数，要用到</a:t>
            </a:r>
            <a:r>
              <a:rPr lang="en-US" altLang="zh-CN" dirty="0"/>
              <a:t>R</a:t>
            </a:r>
            <a:r>
              <a:rPr lang="zh-CN" altLang="en-US" dirty="0"/>
              <a:t>次，就要拷贝</a:t>
            </a:r>
            <a:r>
              <a:rPr lang="en-US" altLang="zh-CN" dirty="0"/>
              <a:t>R</a:t>
            </a:r>
            <a:r>
              <a:rPr lang="zh-CN" altLang="en-US" dirty="0"/>
              <a:t>次，而如果用硬件实现，就算用到</a:t>
            </a:r>
            <a:r>
              <a:rPr lang="en-US" altLang="zh-CN" dirty="0"/>
              <a:t>R</a:t>
            </a:r>
            <a:r>
              <a:rPr lang="zh-CN" altLang="en-US" dirty="0"/>
              <a:t>次，也是用同一个硬件模块</a:t>
            </a:r>
            <a:endParaRPr lang="zh-CN" altLang="en-US" dirty="0"/>
          </a:p>
        </p:txBody>
      </p:sp>
      <p:sp>
        <p:nvSpPr>
          <p:cNvPr id="62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p:nvPr>
        </p:nvSpPr>
        <p:spPr>
          <a:ln/>
        </p:spPr>
        <p:txBody>
          <a:bodyPr wrap="square" lIns="91440" tIns="45720" rIns="91440" bIns="45720" anchor="t" anchorCtr="0"/>
          <a:p>
            <a:pPr lvl="0"/>
            <a:endParaRPr lang="zh-CN" altLang="en-US" dirty="0"/>
          </a:p>
        </p:txBody>
      </p:sp>
      <p:sp>
        <p:nvSpPr>
          <p:cNvPr id="645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zh-CN" sz="1200" dirty="0"/>
            </a:fld>
            <a:endParaRPr lang="" altLang="zh-CN"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686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p:nvPr>
        </p:nvSpPr>
        <p:spPr>
          <a:ln/>
        </p:spPr>
        <p:txBody>
          <a:bodyPr wrap="square" lIns="91440" tIns="45720" rIns="91440" bIns="45720" anchor="t" anchorCtr="0"/>
          <a:p>
            <a:pPr lvl="0"/>
            <a:r>
              <a:rPr lang="en-US" altLang="zh-CN" dirty="0"/>
              <a:t>Million=10^6</a:t>
            </a:r>
            <a:endParaRPr lang="en-US" altLang="zh-CN" dirty="0"/>
          </a:p>
          <a:p>
            <a:pPr lvl="0"/>
            <a:r>
              <a:rPr lang="en-US" altLang="zh-CN" dirty="0"/>
              <a:t>Billion=10^9</a:t>
            </a:r>
            <a:endParaRPr lang="en-US" altLang="zh-CN" dirty="0"/>
          </a:p>
          <a:p>
            <a:pPr lvl="0"/>
            <a:r>
              <a:rPr lang="en-US" altLang="zh-CN" dirty="0"/>
              <a:t>Trillion=10^12</a:t>
            </a:r>
            <a:endParaRPr lang="en-US" altLang="zh-CN" dirty="0"/>
          </a:p>
          <a:p>
            <a:pPr lvl="0"/>
            <a:r>
              <a:rPr lang="en-US" altLang="zh-CN" dirty="0"/>
              <a:t>Quadrillion=10^15</a:t>
            </a:r>
            <a:endParaRPr lang="en-US" altLang="zh-CN" dirty="0"/>
          </a:p>
          <a:p>
            <a:pPr lvl="0"/>
            <a:r>
              <a:rPr lang="en-US" altLang="zh-CN" dirty="0"/>
              <a:t>Quintillion=10^18</a:t>
            </a:r>
            <a:endParaRPr lang="en-US" altLang="zh-CN" dirty="0"/>
          </a:p>
          <a:p>
            <a:pPr lvl="0"/>
            <a:endParaRPr lang="en-US" altLang="zh-CN" dirty="0"/>
          </a:p>
          <a:p>
            <a:pPr lvl="0"/>
            <a:endParaRPr lang="en-US" altLang="zh-CN" dirty="0"/>
          </a:p>
          <a:p>
            <a:pPr lvl="0"/>
            <a:endParaRPr lang="en-US" altLang="zh-CN" dirty="0"/>
          </a:p>
        </p:txBody>
      </p:sp>
      <p:sp>
        <p:nvSpPr>
          <p:cNvPr id="747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zh-CN" sz="1200" dirty="0"/>
            </a:fld>
            <a:endParaRPr lang="" altLang="zh-CN"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p:nvPr>
        </p:nvSpPr>
        <p:spPr>
          <a:ln/>
        </p:spPr>
        <p:txBody>
          <a:bodyPr wrap="square" lIns="91440" tIns="45720" rIns="91440" bIns="45720" anchor="t" anchorCtr="0"/>
          <a:p>
            <a:pPr lvl="0"/>
            <a:endParaRPr lang="zh-CN" altLang="en-US" dirty="0"/>
          </a:p>
        </p:txBody>
      </p:sp>
      <p:sp>
        <p:nvSpPr>
          <p:cNvPr id="768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zh-CN" sz="1200" dirty="0"/>
            </a:fld>
            <a:endParaRPr lang="" altLang="zh-CN"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ln/>
        </p:spPr>
        <p:txBody>
          <a:bodyPr wrap="square" lIns="91440" tIns="45720" rIns="91440" bIns="45720" anchor="t" anchorCtr="0"/>
          <a:p>
            <a:pPr lvl="0"/>
            <a:r>
              <a:rPr lang="en-US" altLang="zh-CN" dirty="0"/>
              <a:t>SIMD</a:t>
            </a:r>
            <a:r>
              <a:rPr lang="zh-CN" altLang="en-US" dirty="0"/>
              <a:t>：</a:t>
            </a:r>
            <a:r>
              <a:rPr lang="en-US" altLang="zh-CN" dirty="0"/>
              <a:t>single instruction, multiple data. Flynn</a:t>
            </a:r>
            <a:r>
              <a:rPr lang="zh-CN" altLang="en-US" dirty="0"/>
              <a:t>分类法中的一种并行计算机。这种方法是指对多个进行同样操作的处理元素同时进行同等操作。这种机器利用了数据级别的并行性，而不是并发性（不是多线程那种）；有多个计算，但是只有一个进程在运行。</a:t>
            </a:r>
            <a:r>
              <a:rPr lang="en-US" altLang="zh-CN" dirty="0"/>
              <a:t>SIMD</a:t>
            </a:r>
            <a:r>
              <a:rPr lang="zh-CN" altLang="en-US" dirty="0"/>
              <a:t>允许使用单一命令对多个数据值进行操作。这是一种增加</a:t>
            </a:r>
            <a:r>
              <a:rPr lang="en-US" altLang="zh-CN" dirty="0"/>
              <a:t>CPU</a:t>
            </a:r>
            <a:r>
              <a:rPr lang="zh-CN" altLang="en-US" dirty="0"/>
              <a:t>的计算能力的便宜的方法。</a:t>
            </a:r>
            <a:r>
              <a:rPr lang="zh-CN" altLang="en-US" b="1" dirty="0"/>
              <a:t>仅需要宽的</a:t>
            </a:r>
            <a:r>
              <a:rPr lang="en-US" altLang="zh-CN" b="1" dirty="0"/>
              <a:t>ALU</a:t>
            </a:r>
            <a:r>
              <a:rPr lang="zh-CN" altLang="en-US" b="1" dirty="0"/>
              <a:t>和较小的控制逻辑。（这里说明他还是一个线程，不是多线程那种操作，仅需要一个核心，只不过一次操作多个数据而已，不是</a:t>
            </a:r>
            <a:r>
              <a:rPr lang="en-US" altLang="zh-CN" b="1" dirty="0"/>
              <a:t>GPU</a:t>
            </a:r>
            <a:r>
              <a:rPr lang="zh-CN" altLang="en-US" b="1" dirty="0"/>
              <a:t>的多个线程那种方法）</a:t>
            </a:r>
            <a:endParaRPr lang="en-US" altLang="zh-CN" b="1" dirty="0"/>
          </a:p>
          <a:p>
            <a:pPr lvl="0"/>
            <a:endParaRPr lang="en-US" altLang="zh-CN" b="1" dirty="0"/>
          </a:p>
          <a:p>
            <a:pPr lvl="0"/>
            <a:r>
              <a:rPr lang="en-US" altLang="zh-CN" dirty="0"/>
              <a:t>SIMT</a:t>
            </a:r>
            <a:r>
              <a:rPr lang="zh-CN" altLang="en-US" dirty="0"/>
              <a:t>：</a:t>
            </a:r>
            <a:r>
              <a:rPr lang="en-US" altLang="zh-CN" dirty="0"/>
              <a:t>single instruction</a:t>
            </a:r>
            <a:r>
              <a:rPr lang="zh-CN" altLang="en-US" dirty="0"/>
              <a:t>，</a:t>
            </a:r>
            <a:r>
              <a:rPr lang="en-US" altLang="zh-CN" dirty="0"/>
              <a:t>multiple threads</a:t>
            </a:r>
            <a:r>
              <a:rPr lang="zh-CN" altLang="en-US" dirty="0"/>
              <a:t>。</a:t>
            </a:r>
            <a:r>
              <a:rPr lang="en-US" altLang="zh-CN" dirty="0"/>
              <a:t>SIMT</a:t>
            </a:r>
            <a:r>
              <a:rPr lang="zh-CN" altLang="en-US" dirty="0"/>
              <a:t>类似</a:t>
            </a:r>
            <a:r>
              <a:rPr lang="en-US" altLang="zh-CN" dirty="0"/>
              <a:t>CPU</a:t>
            </a:r>
            <a:r>
              <a:rPr lang="zh-CN" altLang="en-US" dirty="0"/>
              <a:t>上的多线程。最简单的理解</a:t>
            </a:r>
            <a:r>
              <a:rPr lang="en-US" altLang="zh-CN" dirty="0"/>
              <a:t>SIMT</a:t>
            </a:r>
            <a:r>
              <a:rPr lang="zh-CN" altLang="en-US" dirty="0"/>
              <a:t>的是想象有这样一个多核系统，每一个</a:t>
            </a:r>
            <a:r>
              <a:rPr lang="en-US" altLang="zh-CN" dirty="0"/>
              <a:t>core</a:t>
            </a:r>
            <a:r>
              <a:rPr lang="zh-CN" altLang="en-US" dirty="0"/>
              <a:t>有自己的寄存器文件、自己的</a:t>
            </a:r>
            <a:r>
              <a:rPr lang="en-US" altLang="zh-CN" dirty="0"/>
              <a:t>ALU</a:t>
            </a:r>
            <a:r>
              <a:rPr lang="zh-CN" altLang="en-US" dirty="0"/>
              <a:t>、自己的</a:t>
            </a:r>
            <a:r>
              <a:rPr lang="en-US" altLang="zh-CN" dirty="0"/>
              <a:t>data cache</a:t>
            </a:r>
            <a:r>
              <a:rPr lang="zh-CN" altLang="en-US" dirty="0"/>
              <a:t>，但是没有独立的</a:t>
            </a:r>
            <a:r>
              <a:rPr lang="en-US" altLang="zh-CN" dirty="0"/>
              <a:t>instruction cache</a:t>
            </a:r>
            <a:r>
              <a:rPr lang="zh-CN" altLang="en-US" dirty="0"/>
              <a:t>、没有独立的解码器、没有独立的</a:t>
            </a:r>
            <a:r>
              <a:rPr lang="en-US" altLang="zh-CN" dirty="0"/>
              <a:t>Program Counter register</a:t>
            </a:r>
            <a:r>
              <a:rPr lang="zh-CN" altLang="en-US" dirty="0"/>
              <a:t>，命令是从单一的</a:t>
            </a:r>
            <a:r>
              <a:rPr lang="en-US" altLang="zh-CN" dirty="0"/>
              <a:t>instruction cache</a:t>
            </a:r>
            <a:r>
              <a:rPr lang="zh-CN" altLang="en-US" dirty="0"/>
              <a:t>同时被广播给多个</a:t>
            </a:r>
            <a:r>
              <a:rPr lang="en-US" altLang="zh-CN" dirty="0"/>
              <a:t>SIMT core</a:t>
            </a:r>
            <a:r>
              <a:rPr lang="zh-CN" altLang="en-US" dirty="0"/>
              <a:t>的。</a:t>
            </a:r>
            <a:r>
              <a:rPr lang="zh-CN" altLang="en-US" b="1" dirty="0"/>
              <a:t>即所有的</a:t>
            </a:r>
            <a:r>
              <a:rPr lang="en-US" altLang="zh-CN" b="1" dirty="0"/>
              <a:t>core</a:t>
            </a:r>
            <a:r>
              <a:rPr lang="zh-CN" altLang="en-US" b="1" dirty="0"/>
              <a:t>是各有各的执行单元，数据不同，执行的命令确是相同的。多个线程各有各的处理单元，和</a:t>
            </a:r>
            <a:r>
              <a:rPr lang="en-US" altLang="zh-CN" b="1" dirty="0"/>
              <a:t>SIMD</a:t>
            </a:r>
            <a:r>
              <a:rPr lang="zh-CN" altLang="en-US" b="1" dirty="0"/>
              <a:t>公用一个</a:t>
            </a:r>
            <a:r>
              <a:rPr lang="en-US" altLang="zh-CN" b="1" dirty="0"/>
              <a:t>ALU</a:t>
            </a:r>
            <a:r>
              <a:rPr lang="zh-CN" altLang="en-US" b="1" dirty="0"/>
              <a:t>不同。</a:t>
            </a:r>
            <a:endParaRPr lang="en-US" altLang="zh-CN" b="1" dirty="0"/>
          </a:p>
          <a:p>
            <a:pPr lvl="0"/>
            <a:endParaRPr lang="en-US" altLang="zh-CN" b="1" dirty="0"/>
          </a:p>
          <a:p>
            <a:pPr lvl="0"/>
            <a:r>
              <a:rPr lang="en-US" altLang="zh-CN" dirty="0"/>
              <a:t>1</a:t>
            </a:r>
            <a:r>
              <a:rPr lang="zh-CN" altLang="en-US" dirty="0"/>
              <a:t>、</a:t>
            </a:r>
            <a:r>
              <a:rPr lang="en-US" altLang="zh-CN" dirty="0"/>
              <a:t>SIMD</a:t>
            </a:r>
            <a:r>
              <a:rPr lang="zh-CN" altLang="en-US" dirty="0"/>
              <a:t>跟</a:t>
            </a:r>
            <a:r>
              <a:rPr lang="en-US" altLang="zh-CN" dirty="0"/>
              <a:t>SIMT</a:t>
            </a:r>
            <a:r>
              <a:rPr lang="zh-CN" altLang="en-US" dirty="0"/>
              <a:t>不是一个数量级的，</a:t>
            </a:r>
            <a:r>
              <a:rPr lang="en-US" altLang="zh-CN" dirty="0"/>
              <a:t>SIMD</a:t>
            </a:r>
            <a:r>
              <a:rPr lang="zh-CN" altLang="en-US" dirty="0"/>
              <a:t>仅仅需要寄存器位数多一点，然后</a:t>
            </a:r>
            <a:r>
              <a:rPr lang="en-US" altLang="zh-CN" dirty="0"/>
              <a:t>ALU</a:t>
            </a:r>
            <a:r>
              <a:rPr lang="zh-CN" altLang="en-US" dirty="0"/>
              <a:t>宽一点，一次能处理的数据量很有限。</a:t>
            </a:r>
            <a:r>
              <a:rPr lang="en-US" altLang="zh-CN" dirty="0"/>
              <a:t>SIMT</a:t>
            </a:r>
            <a:r>
              <a:rPr lang="zh-CN" altLang="en-US" dirty="0"/>
              <a:t>在</a:t>
            </a:r>
            <a:r>
              <a:rPr lang="en-US" altLang="zh-CN" dirty="0"/>
              <a:t>GPU</a:t>
            </a:r>
            <a:r>
              <a:rPr lang="zh-CN" altLang="en-US" dirty="0"/>
              <a:t>上，</a:t>
            </a:r>
            <a:r>
              <a:rPr lang="en-US" altLang="zh-CN" dirty="0"/>
              <a:t>GPU</a:t>
            </a:r>
            <a:r>
              <a:rPr lang="zh-CN" altLang="en-US" dirty="0"/>
              <a:t>是有成百上千的单独的计算单元的。硬件实现上，明显</a:t>
            </a:r>
            <a:r>
              <a:rPr lang="en-US" altLang="zh-CN" dirty="0"/>
              <a:t>GPU</a:t>
            </a:r>
            <a:r>
              <a:rPr lang="zh-CN" altLang="en-US" dirty="0"/>
              <a:t>更复杂，成本也更高</a:t>
            </a:r>
            <a:endParaRPr lang="zh-CN" altLang="en-US" dirty="0"/>
          </a:p>
          <a:p>
            <a:pPr lvl="0"/>
            <a:r>
              <a:rPr lang="en-US" altLang="zh-CN" dirty="0"/>
              <a:t>2</a:t>
            </a:r>
            <a:r>
              <a:rPr lang="zh-CN" altLang="en-US" dirty="0"/>
              <a:t>、</a:t>
            </a:r>
            <a:r>
              <a:rPr lang="en-US" altLang="zh-CN" dirty="0"/>
              <a:t>SIMD</a:t>
            </a:r>
            <a:r>
              <a:rPr lang="zh-CN" altLang="en-US" dirty="0"/>
              <a:t>是一个线程，在一个核心上。</a:t>
            </a:r>
            <a:r>
              <a:rPr lang="en-US" altLang="zh-CN" dirty="0"/>
              <a:t>SIMT</a:t>
            </a:r>
            <a:r>
              <a:rPr lang="zh-CN" altLang="en-US" dirty="0"/>
              <a:t>是多个线程，多个核心上运行的线程。</a:t>
            </a:r>
            <a:r>
              <a:rPr lang="en-US" altLang="zh-CN" dirty="0"/>
              <a:t>SIMT</a:t>
            </a:r>
            <a:r>
              <a:rPr lang="zh-CN" altLang="en-US" dirty="0"/>
              <a:t>是真正的并行，各个线程的逻辑都可以有一定的区别；</a:t>
            </a:r>
            <a:r>
              <a:rPr lang="en-US" altLang="zh-CN" dirty="0"/>
              <a:t>SIMD</a:t>
            </a:r>
            <a:r>
              <a:rPr lang="zh-CN" altLang="en-US" dirty="0"/>
              <a:t>仅仅能进行简单的加减乘除运算而已。</a:t>
            </a:r>
            <a:endParaRPr lang="zh-CN" altLang="en-US" dirty="0"/>
          </a:p>
          <a:p>
            <a:pPr lvl="0"/>
            <a:r>
              <a:rPr lang="en-US" altLang="zh-CN" dirty="0"/>
              <a:t>3</a:t>
            </a:r>
            <a:r>
              <a:rPr lang="zh-CN" altLang="en-US" dirty="0"/>
              <a:t>、</a:t>
            </a:r>
            <a:r>
              <a:rPr lang="en-US" altLang="zh-CN" dirty="0"/>
              <a:t>SIMD</a:t>
            </a:r>
            <a:r>
              <a:rPr lang="zh-CN" altLang="en-US" dirty="0"/>
              <a:t>是</a:t>
            </a:r>
            <a:r>
              <a:rPr lang="en-US" altLang="zh-CN" dirty="0"/>
              <a:t>CPU</a:t>
            </a:r>
            <a:r>
              <a:rPr lang="zh-CN" altLang="en-US" dirty="0"/>
              <a:t>上用的，</a:t>
            </a:r>
            <a:r>
              <a:rPr lang="en-US" altLang="zh-CN" dirty="0"/>
              <a:t>SIMT</a:t>
            </a:r>
            <a:r>
              <a:rPr lang="zh-CN" altLang="en-US" dirty="0"/>
              <a:t>是</a:t>
            </a:r>
            <a:r>
              <a:rPr lang="en-US" altLang="zh-CN" dirty="0"/>
              <a:t>GPU</a:t>
            </a:r>
            <a:r>
              <a:rPr lang="zh-CN" altLang="en-US" dirty="0"/>
              <a:t>上用的。</a:t>
            </a:r>
            <a:r>
              <a:rPr lang="en-US" altLang="zh-CN" dirty="0"/>
              <a:t>SIMD</a:t>
            </a:r>
            <a:r>
              <a:rPr lang="zh-CN" altLang="en-US" dirty="0"/>
              <a:t>更像是</a:t>
            </a:r>
            <a:r>
              <a:rPr lang="en-US" altLang="zh-CN" dirty="0"/>
              <a:t>CPU</a:t>
            </a:r>
            <a:r>
              <a:rPr lang="zh-CN" altLang="en-US" dirty="0"/>
              <a:t>的一个小扩展，</a:t>
            </a:r>
            <a:r>
              <a:rPr lang="en-US" altLang="zh-CN" dirty="0"/>
              <a:t>SIMT</a:t>
            </a:r>
            <a:r>
              <a:rPr lang="zh-CN" altLang="en-US" dirty="0"/>
              <a:t>是</a:t>
            </a:r>
            <a:r>
              <a:rPr lang="en-US" altLang="zh-CN" dirty="0"/>
              <a:t>GPU</a:t>
            </a:r>
            <a:r>
              <a:rPr lang="zh-CN" altLang="en-US" dirty="0"/>
              <a:t>上并发性的核心保证。</a:t>
            </a:r>
            <a:endParaRPr lang="zh-CN" altLang="en-US" dirty="0"/>
          </a:p>
          <a:p>
            <a:pPr lvl="0"/>
            <a:endParaRPr lang="zh-CN" altLang="en-US" dirty="0"/>
          </a:p>
        </p:txBody>
      </p:sp>
      <p:sp>
        <p:nvSpPr>
          <p:cNvPr id="839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p:nvPr>
        </p:nvSpPr>
        <p:spPr>
          <a:ln/>
        </p:spPr>
        <p:txBody>
          <a:bodyPr wrap="square" lIns="91440" tIns="45720" rIns="91440" bIns="45720" anchor="t" anchorCtr="0"/>
          <a:p>
            <a:pPr lvl="0"/>
            <a:r>
              <a:rPr lang="zh-CN" altLang="en-US" dirty="0"/>
              <a:t>运算器</a:t>
            </a:r>
            <a:r>
              <a:rPr lang="en-US" altLang="zh-CN" dirty="0"/>
              <a:t>+控制器-</a:t>
            </a:r>
            <a:r>
              <a:rPr lang="en-US" altLang="zh-CN" dirty="0">
                <a:sym typeface="Wingdings" panose="05000000000000000000" pitchFamily="2" charset="2"/>
              </a:rPr>
              <a:t>CPU，存储器又分主存和辅存，故，又可称为 I/O-CPU-M/S模式。</a:t>
            </a:r>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zh-CN" sz="1200" dirty="0"/>
            </a:fld>
            <a:endParaRPr lang="" altLang="zh-CN"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ln/>
        </p:spPr>
        <p:txBody>
          <a:bodyPr wrap="square" lIns="91440" tIns="45720" rIns="91440" bIns="45720" anchor="t" anchorCtr="0"/>
          <a:p>
            <a:pPr lvl="0"/>
            <a:r>
              <a:rPr lang="en-US" altLang="zh-CN" dirty="0"/>
              <a:t>SMX---</a:t>
            </a:r>
            <a:r>
              <a:rPr lang="zh-CN" altLang="en-US" dirty="0"/>
              <a:t>流式多处理器</a:t>
            </a:r>
            <a:endParaRPr lang="en-US" altLang="zh-CN" dirty="0"/>
          </a:p>
          <a:p>
            <a:pPr lvl="0"/>
            <a:endParaRPr lang="en-US" altLang="zh-CN" dirty="0"/>
          </a:p>
          <a:p>
            <a:pPr lvl="0"/>
            <a:r>
              <a:rPr lang="en-US" altLang="zh-CN" dirty="0"/>
              <a:t>Streaming Processor(sp): </a:t>
            </a:r>
            <a:r>
              <a:rPr lang="zh-CN" altLang="en-US" dirty="0"/>
              <a:t>最基本的处理单元，</a:t>
            </a:r>
            <a:r>
              <a:rPr lang="en-US" altLang="zh-CN" dirty="0"/>
              <a:t>GPU</a:t>
            </a:r>
            <a:r>
              <a:rPr lang="zh-CN" altLang="en-US" dirty="0"/>
              <a:t>进行并行计算也就是很多个</a:t>
            </a:r>
            <a:r>
              <a:rPr lang="en-US" altLang="zh-CN" dirty="0"/>
              <a:t>sp</a:t>
            </a:r>
            <a:r>
              <a:rPr lang="zh-CN" altLang="en-US" dirty="0"/>
              <a:t>同时做处理。现在</a:t>
            </a:r>
            <a:r>
              <a:rPr lang="en-US" altLang="zh-CN" dirty="0"/>
              <a:t>SP</a:t>
            </a:r>
            <a:r>
              <a:rPr lang="zh-CN" altLang="en-US" dirty="0"/>
              <a:t>的术语已经有点弱化了，而是直接使用</a:t>
            </a:r>
            <a:r>
              <a:rPr lang="en-US" altLang="zh-CN" dirty="0"/>
              <a:t>thread</a:t>
            </a:r>
            <a:r>
              <a:rPr lang="zh-CN" altLang="en-US" dirty="0"/>
              <a:t>来代替。一个</a:t>
            </a:r>
            <a:r>
              <a:rPr lang="en-US" altLang="zh-CN" dirty="0"/>
              <a:t>SP</a:t>
            </a:r>
            <a:r>
              <a:rPr lang="zh-CN" altLang="en-US" dirty="0"/>
              <a:t>对应一个</a:t>
            </a:r>
            <a:r>
              <a:rPr lang="en-US" altLang="zh-CN" dirty="0"/>
              <a:t>thread</a:t>
            </a:r>
            <a:r>
              <a:rPr lang="zh-CN" altLang="en-US" dirty="0"/>
              <a:t>。</a:t>
            </a:r>
            <a:endParaRPr lang="en-US" altLang="zh-CN" dirty="0"/>
          </a:p>
          <a:p>
            <a:pPr lvl="0"/>
            <a:endParaRPr lang="en-US" altLang="zh-CN" dirty="0"/>
          </a:p>
          <a:p>
            <a:pPr lvl="0"/>
            <a:r>
              <a:rPr lang="en-US" altLang="zh-CN" dirty="0"/>
              <a:t>Warp</a:t>
            </a:r>
            <a:r>
              <a:rPr lang="zh-CN" altLang="en-US" dirty="0"/>
              <a:t>：</a:t>
            </a:r>
            <a:r>
              <a:rPr lang="en-US" altLang="zh-CN" dirty="0"/>
              <a:t>warp</a:t>
            </a:r>
            <a:r>
              <a:rPr lang="zh-CN" altLang="en-US" dirty="0"/>
              <a:t>是</a:t>
            </a:r>
            <a:r>
              <a:rPr lang="en-US" altLang="zh-CN" dirty="0"/>
              <a:t>SM</a:t>
            </a:r>
            <a:r>
              <a:rPr lang="zh-CN" altLang="en-US" dirty="0"/>
              <a:t>调度和执行的基础概念，同时也是一个硬件概念，注意到</a:t>
            </a:r>
            <a:r>
              <a:rPr lang="en-US" altLang="zh-CN" dirty="0"/>
              <a:t>Warp</a:t>
            </a:r>
            <a:r>
              <a:rPr lang="zh-CN" altLang="en-US" dirty="0"/>
              <a:t>实际上是一个和硬件相关的概念，通常一个</a:t>
            </a:r>
            <a:r>
              <a:rPr lang="en-US" altLang="zh-CN" dirty="0"/>
              <a:t>SM</a:t>
            </a:r>
            <a:r>
              <a:rPr lang="zh-CN" altLang="en-US" dirty="0"/>
              <a:t>中的</a:t>
            </a:r>
            <a:r>
              <a:rPr lang="en-US" altLang="zh-CN" dirty="0"/>
              <a:t>SP(thread)</a:t>
            </a:r>
            <a:r>
              <a:rPr lang="zh-CN" altLang="en-US" dirty="0"/>
              <a:t>会分成几个</a:t>
            </a:r>
            <a:r>
              <a:rPr lang="en-US" altLang="zh-CN" dirty="0"/>
              <a:t>warp (</a:t>
            </a:r>
            <a:r>
              <a:rPr lang="zh-CN" altLang="en-US" dirty="0"/>
              <a:t>也就是</a:t>
            </a:r>
            <a:r>
              <a:rPr lang="en-US" altLang="zh-CN" dirty="0"/>
              <a:t>SP</a:t>
            </a:r>
            <a:r>
              <a:rPr lang="zh-CN" altLang="en-US" dirty="0"/>
              <a:t>在</a:t>
            </a:r>
            <a:r>
              <a:rPr lang="en-US" altLang="zh-CN" dirty="0"/>
              <a:t>SM</a:t>
            </a:r>
            <a:r>
              <a:rPr lang="zh-CN" altLang="en-US" dirty="0"/>
              <a:t>中是进行分组的，物理上进行的分组</a:t>
            </a:r>
            <a:r>
              <a:rPr lang="en-US" altLang="zh-CN" dirty="0"/>
              <a:t>)</a:t>
            </a:r>
            <a:r>
              <a:rPr lang="zh-CN" altLang="en-US" dirty="0"/>
              <a:t>，每一个</a:t>
            </a:r>
            <a:r>
              <a:rPr lang="en-US" altLang="zh-CN" dirty="0"/>
              <a:t>WARP</a:t>
            </a:r>
            <a:r>
              <a:rPr lang="zh-CN" altLang="en-US" dirty="0"/>
              <a:t>中在</a:t>
            </a:r>
            <a:r>
              <a:rPr lang="en-US" altLang="zh-CN" dirty="0"/>
              <a:t>Tegra</a:t>
            </a:r>
            <a:r>
              <a:rPr lang="zh-CN" altLang="en-US" dirty="0"/>
              <a:t>中是</a:t>
            </a:r>
            <a:r>
              <a:rPr lang="en-US" altLang="zh-CN" dirty="0"/>
              <a:t>32</a:t>
            </a:r>
            <a:r>
              <a:rPr lang="zh-CN" altLang="en-US" dirty="0"/>
              <a:t>个</a:t>
            </a:r>
            <a:r>
              <a:rPr lang="en-US" altLang="zh-CN" dirty="0"/>
              <a:t>thread.  </a:t>
            </a:r>
            <a:endParaRPr lang="en-US" altLang="zh-CN" dirty="0"/>
          </a:p>
          <a:p>
            <a:pPr lvl="0"/>
            <a:r>
              <a:rPr lang="en-US" altLang="zh-CN" dirty="0"/>
              <a:t>      </a:t>
            </a:r>
            <a:r>
              <a:rPr lang="zh-CN" altLang="en-US" dirty="0"/>
              <a:t>这个</a:t>
            </a:r>
            <a:r>
              <a:rPr lang="en-US" altLang="zh-CN" dirty="0"/>
              <a:t>WARP</a:t>
            </a:r>
            <a:r>
              <a:rPr lang="zh-CN" altLang="en-US" dirty="0"/>
              <a:t>中的</a:t>
            </a:r>
            <a:r>
              <a:rPr lang="en-US" altLang="zh-CN" dirty="0"/>
              <a:t>32</a:t>
            </a:r>
            <a:r>
              <a:rPr lang="zh-CN" altLang="en-US" dirty="0"/>
              <a:t>个</a:t>
            </a:r>
            <a:r>
              <a:rPr lang="en-US" altLang="zh-CN" dirty="0"/>
              <a:t>thread(sp)</a:t>
            </a:r>
            <a:r>
              <a:rPr lang="zh-CN" altLang="en-US" dirty="0"/>
              <a:t>是一起工作的，执行相同的指令，如果没有这么多</a:t>
            </a:r>
            <a:r>
              <a:rPr lang="en-US" altLang="zh-CN" dirty="0"/>
              <a:t>thread</a:t>
            </a:r>
            <a:r>
              <a:rPr lang="zh-CN" altLang="en-US" dirty="0"/>
              <a:t>需要工作，那么这个</a:t>
            </a:r>
            <a:r>
              <a:rPr lang="en-US" altLang="zh-CN" dirty="0"/>
              <a:t>WARP</a:t>
            </a:r>
            <a:r>
              <a:rPr lang="zh-CN" altLang="en-US" dirty="0"/>
              <a:t>中的一些</a:t>
            </a:r>
            <a:r>
              <a:rPr lang="en-US" altLang="zh-CN" dirty="0"/>
              <a:t>thread(sp)</a:t>
            </a:r>
            <a:r>
              <a:rPr lang="zh-CN" altLang="en-US" dirty="0"/>
              <a:t>是不工作的。 每一个线程都有自己的寄存器内存和</a:t>
            </a:r>
            <a:r>
              <a:rPr lang="en-US" altLang="zh-CN" dirty="0"/>
              <a:t>local memory</a:t>
            </a:r>
            <a:r>
              <a:rPr lang="zh-CN" altLang="en-US" dirty="0"/>
              <a:t>，一个</a:t>
            </a:r>
            <a:r>
              <a:rPr lang="en-US" altLang="zh-CN" dirty="0"/>
              <a:t>warp</a:t>
            </a:r>
            <a:r>
              <a:rPr lang="zh-CN" altLang="en-US" dirty="0"/>
              <a:t>中的线程是同时执行的，也就是当进行并行计算时，线程数尽量为</a:t>
            </a:r>
            <a:r>
              <a:rPr lang="en-US" altLang="zh-CN" dirty="0"/>
              <a:t>32</a:t>
            </a:r>
            <a:r>
              <a:rPr lang="zh-CN" altLang="en-US" dirty="0"/>
              <a:t>的倍数，如果线程数不上</a:t>
            </a:r>
            <a:r>
              <a:rPr lang="en-US" altLang="zh-CN" dirty="0"/>
              <a:t>32</a:t>
            </a:r>
            <a:r>
              <a:rPr lang="zh-CN" altLang="en-US" dirty="0"/>
              <a:t>的倍数的话；假如是</a:t>
            </a:r>
            <a:r>
              <a:rPr lang="en-US" altLang="zh-CN" dirty="0"/>
              <a:t>1</a:t>
            </a:r>
            <a:r>
              <a:rPr lang="zh-CN" altLang="en-US" dirty="0"/>
              <a:t>，则</a:t>
            </a:r>
            <a:r>
              <a:rPr lang="en-US" altLang="zh-CN" dirty="0"/>
              <a:t>warp</a:t>
            </a:r>
            <a:r>
              <a:rPr lang="zh-CN" altLang="en-US" dirty="0"/>
              <a:t>会生成一个掩码，当一个指令控制器对一个</a:t>
            </a:r>
            <a:r>
              <a:rPr lang="en-US" altLang="zh-CN" dirty="0"/>
              <a:t>warp</a:t>
            </a:r>
            <a:r>
              <a:rPr lang="zh-CN" altLang="en-US" dirty="0"/>
              <a:t>单位的线程发送指令时，</a:t>
            </a:r>
            <a:r>
              <a:rPr lang="en-US" altLang="zh-CN" dirty="0"/>
              <a:t>32</a:t>
            </a:r>
            <a:r>
              <a:rPr lang="zh-CN" altLang="en-US" dirty="0"/>
              <a:t>个线程中只有一个线程在真正执行，其他</a:t>
            </a:r>
            <a:r>
              <a:rPr lang="en-US" altLang="zh-CN" dirty="0"/>
              <a:t>31</a:t>
            </a:r>
            <a:r>
              <a:rPr lang="zh-CN" altLang="en-US" dirty="0"/>
              <a:t>个 进程会进入静默状态。</a:t>
            </a:r>
            <a:endParaRPr lang="zh-CN" altLang="en-US" dirty="0"/>
          </a:p>
          <a:p>
            <a:pPr lvl="0"/>
            <a:endParaRPr lang="en-US" altLang="zh-CN" dirty="0"/>
          </a:p>
          <a:p>
            <a:pPr lvl="0"/>
            <a:r>
              <a:rPr lang="en-US" altLang="zh-CN" dirty="0"/>
              <a:t>Streaming Multiprocessor(sm):  </a:t>
            </a:r>
            <a:r>
              <a:rPr lang="zh-CN" altLang="en-US" dirty="0"/>
              <a:t>多个</a:t>
            </a:r>
            <a:r>
              <a:rPr lang="en-US" altLang="zh-CN" dirty="0"/>
              <a:t>sp</a:t>
            </a:r>
            <a:r>
              <a:rPr lang="zh-CN" altLang="en-US" dirty="0"/>
              <a:t>加上其他的一些资源（存储资源，共享内存，寄存器等）组成一个</a:t>
            </a:r>
            <a:r>
              <a:rPr lang="en-US" altLang="zh-CN" dirty="0"/>
              <a:t>sm</a:t>
            </a:r>
            <a:r>
              <a:rPr lang="zh-CN" altLang="en-US" dirty="0"/>
              <a:t>。</a:t>
            </a:r>
            <a:endParaRPr lang="en-US" altLang="zh-CN" dirty="0"/>
          </a:p>
          <a:p>
            <a:pPr lvl="0"/>
            <a:r>
              <a:rPr lang="en-US" altLang="zh-CN" dirty="0"/>
              <a:t>      </a:t>
            </a:r>
            <a:r>
              <a:rPr lang="zh-CN" altLang="en-US" dirty="0"/>
              <a:t>一个</a:t>
            </a:r>
            <a:r>
              <a:rPr lang="en-US" altLang="zh-CN" dirty="0"/>
              <a:t>SM</a:t>
            </a:r>
            <a:r>
              <a:rPr lang="zh-CN" altLang="en-US" dirty="0"/>
              <a:t>中的所有</a:t>
            </a:r>
            <a:r>
              <a:rPr lang="en-US" altLang="zh-CN" dirty="0"/>
              <a:t>SP</a:t>
            </a:r>
            <a:r>
              <a:rPr lang="zh-CN" altLang="en-US" dirty="0"/>
              <a:t>是先分成</a:t>
            </a:r>
            <a:r>
              <a:rPr lang="en-US" altLang="zh-CN" dirty="0"/>
              <a:t>warp</a:t>
            </a:r>
            <a:r>
              <a:rPr lang="zh-CN" altLang="en-US" dirty="0"/>
              <a:t>的，是共享同一个</a:t>
            </a:r>
            <a:r>
              <a:rPr lang="en-US" altLang="zh-CN" dirty="0"/>
              <a:t>memory</a:t>
            </a:r>
            <a:r>
              <a:rPr lang="zh-CN" altLang="en-US" dirty="0"/>
              <a:t>和</a:t>
            </a:r>
            <a:r>
              <a:rPr lang="en-US" altLang="zh-CN" dirty="0"/>
              <a:t>instruction unit</a:t>
            </a:r>
            <a:r>
              <a:rPr lang="zh-CN" altLang="en-US" dirty="0"/>
              <a:t>。</a:t>
            </a:r>
            <a:endParaRPr lang="en-US" altLang="zh-CN" dirty="0"/>
          </a:p>
          <a:p>
            <a:pPr lvl="0"/>
            <a:r>
              <a:rPr lang="en-US" altLang="zh-CN" dirty="0"/>
              <a:t>     </a:t>
            </a:r>
            <a:r>
              <a:rPr lang="zh-CN" altLang="en-US" dirty="0"/>
              <a:t> 在</a:t>
            </a:r>
            <a:r>
              <a:rPr lang="en-US" altLang="zh-CN" dirty="0"/>
              <a:t>Tegra</a:t>
            </a:r>
            <a:r>
              <a:rPr lang="zh-CN" altLang="en-US" dirty="0"/>
              <a:t>系列中，一个</a:t>
            </a:r>
            <a:r>
              <a:rPr lang="en-US" altLang="zh-CN" dirty="0"/>
              <a:t>GPU</a:t>
            </a:r>
            <a:r>
              <a:rPr lang="zh-CN" altLang="en-US" dirty="0"/>
              <a:t>中通常只有</a:t>
            </a:r>
            <a:r>
              <a:rPr lang="en-US" altLang="zh-CN" dirty="0"/>
              <a:t>2</a:t>
            </a:r>
            <a:r>
              <a:rPr lang="zh-CN" altLang="en-US" dirty="0"/>
              <a:t>个</a:t>
            </a:r>
            <a:r>
              <a:rPr lang="en-US" altLang="zh-CN" dirty="0"/>
              <a:t>SM</a:t>
            </a:r>
            <a:r>
              <a:rPr lang="zh-CN" altLang="en-US" dirty="0"/>
              <a:t>，每一个</a:t>
            </a:r>
            <a:r>
              <a:rPr lang="en-US" altLang="zh-CN" dirty="0"/>
              <a:t>SM</a:t>
            </a:r>
            <a:r>
              <a:rPr lang="zh-CN" altLang="en-US" dirty="0"/>
              <a:t>中包含</a:t>
            </a:r>
            <a:r>
              <a:rPr lang="en-US" altLang="zh-CN" dirty="0"/>
              <a:t>4</a:t>
            </a:r>
            <a:r>
              <a:rPr lang="zh-CN" altLang="en-US" dirty="0"/>
              <a:t>个</a:t>
            </a:r>
            <a:r>
              <a:rPr lang="en-US" altLang="zh-CN" dirty="0"/>
              <a:t>WARP</a:t>
            </a:r>
            <a:r>
              <a:rPr lang="zh-CN" altLang="en-US" dirty="0"/>
              <a:t>，每一个</a:t>
            </a:r>
            <a:r>
              <a:rPr lang="en-US" altLang="zh-CN" dirty="0"/>
              <a:t>warp</a:t>
            </a:r>
            <a:r>
              <a:rPr lang="zh-CN" altLang="en-US" dirty="0"/>
              <a:t>中有</a:t>
            </a:r>
            <a:r>
              <a:rPr lang="en-US" altLang="zh-CN" dirty="0"/>
              <a:t>32</a:t>
            </a:r>
            <a:r>
              <a:rPr lang="zh-CN" altLang="en-US" dirty="0"/>
              <a:t>个</a:t>
            </a:r>
            <a:r>
              <a:rPr lang="en-US" altLang="zh-CN" dirty="0"/>
              <a:t>thread(SP), </a:t>
            </a:r>
            <a:r>
              <a:rPr lang="zh-CN" altLang="en-US" dirty="0"/>
              <a:t>因此，一个</a:t>
            </a:r>
            <a:r>
              <a:rPr lang="en-US" altLang="zh-CN" dirty="0"/>
              <a:t>SM</a:t>
            </a:r>
            <a:r>
              <a:rPr lang="zh-CN" altLang="en-US" dirty="0"/>
              <a:t>中有</a:t>
            </a:r>
            <a:r>
              <a:rPr lang="en-US" altLang="zh-CN" dirty="0"/>
              <a:t>128</a:t>
            </a:r>
            <a:r>
              <a:rPr lang="zh-CN" altLang="en-US" dirty="0"/>
              <a:t>个</a:t>
            </a:r>
            <a:r>
              <a:rPr lang="en-US" altLang="zh-CN" dirty="0"/>
              <a:t>SP</a:t>
            </a:r>
            <a:r>
              <a:rPr lang="zh-CN" altLang="en-US" dirty="0"/>
              <a:t>。</a:t>
            </a:r>
            <a:endParaRPr lang="en-US" altLang="zh-CN" dirty="0"/>
          </a:p>
          <a:p>
            <a:pPr lvl="0"/>
            <a:endParaRPr lang="en-US" altLang="zh-CN" dirty="0"/>
          </a:p>
          <a:p>
            <a:pPr lvl="0"/>
            <a:r>
              <a:rPr lang="en-US" altLang="zh-CN" dirty="0"/>
              <a:t>Stream</a:t>
            </a:r>
            <a:r>
              <a:rPr lang="zh-CN" altLang="en-US" dirty="0"/>
              <a:t>：流（</a:t>
            </a:r>
            <a:r>
              <a:rPr lang="en-US" altLang="zh-CN" dirty="0"/>
              <a:t>Stream</a:t>
            </a:r>
            <a:r>
              <a:rPr lang="zh-CN" altLang="en-US" dirty="0"/>
              <a:t>）是一系列顺序执行的命令，流之间相对无序或并发的执行他们的命令。</a:t>
            </a:r>
            <a:endParaRPr lang="zh-CN" altLang="en-US" dirty="0"/>
          </a:p>
          <a:p>
            <a:pPr lvl="0"/>
            <a:endParaRPr lang="en-US" altLang="zh-CN" dirty="0"/>
          </a:p>
          <a:p>
            <a:pPr lvl="0"/>
            <a:r>
              <a:rPr lang="en-US" altLang="zh-CN" dirty="0"/>
              <a:t>SP</a:t>
            </a:r>
            <a:r>
              <a:rPr lang="zh-CN" altLang="en-US" dirty="0"/>
              <a:t>目前也称为</a:t>
            </a:r>
            <a:r>
              <a:rPr lang="en-US" altLang="zh-CN" dirty="0"/>
              <a:t>CUDA CORE</a:t>
            </a:r>
            <a:r>
              <a:rPr lang="zh-CN" altLang="en-US" dirty="0"/>
              <a:t>，而</a:t>
            </a:r>
            <a:r>
              <a:rPr lang="en-US" altLang="zh-CN" dirty="0"/>
              <a:t>SM</a:t>
            </a:r>
            <a:r>
              <a:rPr lang="zh-CN" altLang="en-US" dirty="0"/>
              <a:t>目前也称为</a:t>
            </a:r>
            <a:r>
              <a:rPr lang="en-US" altLang="zh-CN" dirty="0"/>
              <a:t>MP</a:t>
            </a:r>
            <a:r>
              <a:rPr lang="zh-CN" altLang="en-US" dirty="0"/>
              <a:t>，在</a:t>
            </a:r>
            <a:r>
              <a:rPr lang="en-US" altLang="zh-CN" dirty="0"/>
              <a:t>KEPLER</a:t>
            </a:r>
            <a:r>
              <a:rPr lang="zh-CN" altLang="en-US" dirty="0"/>
              <a:t>架构（</a:t>
            </a:r>
            <a:r>
              <a:rPr lang="en-US" altLang="zh-CN" dirty="0"/>
              <a:t>SM3.0</a:t>
            </a:r>
            <a:r>
              <a:rPr lang="zh-CN" altLang="en-US" dirty="0"/>
              <a:t>和</a:t>
            </a:r>
            <a:r>
              <a:rPr lang="en-US" altLang="zh-CN" dirty="0"/>
              <a:t>3.5</a:t>
            </a:r>
            <a:r>
              <a:rPr lang="zh-CN" altLang="en-US" dirty="0"/>
              <a:t>）下也称为</a:t>
            </a:r>
            <a:r>
              <a:rPr lang="en-US" altLang="zh-CN" dirty="0"/>
              <a:t>SMX</a:t>
            </a:r>
            <a:r>
              <a:rPr lang="zh-CN" altLang="en-US" dirty="0"/>
              <a:t>。</a:t>
            </a:r>
            <a:endParaRPr lang="en-US" altLang="zh-CN" dirty="0"/>
          </a:p>
          <a:p>
            <a:pPr lvl="0"/>
            <a:endParaRPr lang="en-US" altLang="zh-CN" dirty="0"/>
          </a:p>
          <a:p>
            <a:pPr lvl="0"/>
            <a:r>
              <a:rPr lang="zh-CN" altLang="en-US" dirty="0"/>
              <a:t>软件概念： </a:t>
            </a:r>
            <a:r>
              <a:rPr lang="en-US" altLang="zh-CN" dirty="0"/>
              <a:t>thread--&gt;block--&gt;grid</a:t>
            </a:r>
            <a:r>
              <a:rPr lang="zh-CN" altLang="en-US" dirty="0"/>
              <a:t>：在利用</a:t>
            </a:r>
            <a:r>
              <a:rPr lang="en-US" altLang="zh-CN" dirty="0"/>
              <a:t>cuda</a:t>
            </a:r>
            <a:r>
              <a:rPr lang="zh-CN" altLang="en-US" dirty="0"/>
              <a:t>进行编程时，一个</a:t>
            </a:r>
            <a:r>
              <a:rPr lang="en-US" altLang="zh-CN" dirty="0"/>
              <a:t>grid</a:t>
            </a:r>
            <a:r>
              <a:rPr lang="zh-CN" altLang="en-US" dirty="0"/>
              <a:t>分为多个</a:t>
            </a:r>
            <a:r>
              <a:rPr lang="en-US" altLang="zh-CN" dirty="0"/>
              <a:t>block</a:t>
            </a:r>
            <a:r>
              <a:rPr lang="zh-CN" altLang="en-US" dirty="0"/>
              <a:t>，而一个</a:t>
            </a:r>
            <a:r>
              <a:rPr lang="en-US" altLang="zh-CN" dirty="0"/>
              <a:t>block</a:t>
            </a:r>
            <a:r>
              <a:rPr lang="zh-CN" altLang="en-US" dirty="0"/>
              <a:t>分为多个</a:t>
            </a:r>
            <a:r>
              <a:rPr lang="en-US" altLang="zh-CN" dirty="0"/>
              <a:t>thread</a:t>
            </a:r>
            <a:r>
              <a:rPr lang="zh-CN" altLang="en-US" dirty="0"/>
              <a:t>。其中任务划分到是否影响最后的执行效果。划分的依据是任务特性和</a:t>
            </a:r>
            <a:r>
              <a:rPr lang="en-US" altLang="zh-CN" dirty="0"/>
              <a:t>GPU</a:t>
            </a:r>
            <a:r>
              <a:rPr lang="zh-CN" altLang="en-US" dirty="0"/>
              <a:t>本身的硬件特性。</a:t>
            </a:r>
            <a:r>
              <a:rPr lang="en-US" altLang="zh-CN" dirty="0"/>
              <a:t>GRID,BLOCK,THREAD</a:t>
            </a:r>
            <a:r>
              <a:rPr lang="zh-CN" altLang="en-US" dirty="0"/>
              <a:t>是软件概念</a:t>
            </a:r>
            <a:r>
              <a:rPr lang="en-US" altLang="zh-CN" dirty="0"/>
              <a:t>,</a:t>
            </a:r>
            <a:r>
              <a:rPr lang="zh-CN" altLang="en-US" dirty="0"/>
              <a:t>而非硬件的概念。</a:t>
            </a:r>
            <a:endParaRPr lang="zh-CN" altLang="en-US" dirty="0"/>
          </a:p>
          <a:p>
            <a:pPr lvl="0"/>
            <a:endParaRPr lang="en-US" altLang="zh-CN" dirty="0"/>
          </a:p>
          <a:p>
            <a:pPr lvl="0"/>
            <a:r>
              <a:rPr lang="zh-CN" altLang="en-US" dirty="0"/>
              <a:t>从硬件角度讲，一个</a:t>
            </a:r>
            <a:r>
              <a:rPr lang="en-US" altLang="zh-CN" dirty="0"/>
              <a:t>GPU</a:t>
            </a:r>
            <a:r>
              <a:rPr lang="zh-CN" altLang="en-US" dirty="0"/>
              <a:t>由多个</a:t>
            </a:r>
            <a:r>
              <a:rPr lang="en-US" altLang="zh-CN" dirty="0"/>
              <a:t>SM</a:t>
            </a:r>
            <a:r>
              <a:rPr lang="zh-CN" altLang="en-US" dirty="0"/>
              <a:t>组成（当然还有其他部分），一个</a:t>
            </a:r>
            <a:r>
              <a:rPr lang="en-US" altLang="zh-CN" dirty="0"/>
              <a:t>SM</a:t>
            </a:r>
            <a:r>
              <a:rPr lang="zh-CN" altLang="en-US" dirty="0"/>
              <a:t>包含有多个</a:t>
            </a:r>
            <a:r>
              <a:rPr lang="en-US" altLang="zh-CN" dirty="0"/>
              <a:t>SP</a:t>
            </a:r>
            <a:r>
              <a:rPr lang="zh-CN" altLang="en-US" dirty="0"/>
              <a:t>（以及还有寄存器资源，</a:t>
            </a:r>
            <a:r>
              <a:rPr lang="en-US" altLang="zh-CN" dirty="0"/>
              <a:t>shared memory</a:t>
            </a:r>
            <a:r>
              <a:rPr lang="zh-CN" altLang="en-US" dirty="0"/>
              <a:t>资源，</a:t>
            </a:r>
            <a:r>
              <a:rPr lang="en-US" altLang="zh-CN" dirty="0"/>
              <a:t>L1cache</a:t>
            </a:r>
            <a:r>
              <a:rPr lang="zh-CN" altLang="en-US" dirty="0"/>
              <a:t>，</a:t>
            </a:r>
            <a:r>
              <a:rPr lang="en-US" altLang="zh-CN" dirty="0"/>
              <a:t>scheduler</a:t>
            </a:r>
            <a:r>
              <a:rPr lang="zh-CN" altLang="en-US" dirty="0"/>
              <a:t>，</a:t>
            </a:r>
            <a:r>
              <a:rPr lang="en-US" altLang="zh-CN" dirty="0"/>
              <a:t>SPU</a:t>
            </a:r>
            <a:r>
              <a:rPr lang="zh-CN" altLang="en-US" dirty="0"/>
              <a:t>，</a:t>
            </a:r>
            <a:r>
              <a:rPr lang="en-US" altLang="zh-CN" dirty="0"/>
              <a:t>LD/ST</a:t>
            </a:r>
            <a:r>
              <a:rPr lang="zh-CN" altLang="en-US" dirty="0"/>
              <a:t>单元等等）</a:t>
            </a:r>
            <a:endParaRPr lang="zh-CN" altLang="en-US" dirty="0"/>
          </a:p>
          <a:p>
            <a:pPr lvl="0"/>
            <a:endParaRPr lang="en-US" altLang="zh-CN" dirty="0"/>
          </a:p>
          <a:p>
            <a:pPr lvl="0"/>
            <a:r>
              <a:rPr lang="zh-CN" altLang="en-US" dirty="0"/>
              <a:t>从软件角度讲，</a:t>
            </a:r>
            <a:r>
              <a:rPr lang="en-US" altLang="zh-CN" dirty="0"/>
              <a:t>CUDA</a:t>
            </a:r>
            <a:r>
              <a:rPr lang="zh-CN" altLang="en-US" dirty="0"/>
              <a:t>因为是</a:t>
            </a:r>
            <a:r>
              <a:rPr lang="en-US" altLang="zh-CN" dirty="0"/>
              <a:t>SIMT</a:t>
            </a:r>
            <a:r>
              <a:rPr lang="zh-CN" altLang="en-US" dirty="0"/>
              <a:t>的形式，</a:t>
            </a:r>
            <a:r>
              <a:rPr lang="en-US" altLang="zh-CN" dirty="0"/>
              <a:t>GRID</a:t>
            </a:r>
            <a:r>
              <a:rPr lang="zh-CN" altLang="en-US" dirty="0"/>
              <a:t>，</a:t>
            </a:r>
            <a:r>
              <a:rPr lang="en-US" altLang="zh-CN" dirty="0"/>
              <a:t>block</a:t>
            </a:r>
            <a:r>
              <a:rPr lang="zh-CN" altLang="en-US" dirty="0"/>
              <a:t>，</a:t>
            </a:r>
            <a:r>
              <a:rPr lang="en-US" altLang="zh-CN" dirty="0"/>
              <a:t>thread</a:t>
            </a:r>
            <a:r>
              <a:rPr lang="zh-CN" altLang="en-US" dirty="0"/>
              <a:t>是</a:t>
            </a:r>
            <a:r>
              <a:rPr lang="en-US" altLang="zh-CN" dirty="0"/>
              <a:t>thread</a:t>
            </a:r>
            <a:r>
              <a:rPr lang="zh-CN" altLang="en-US" dirty="0"/>
              <a:t>的组织形式。最小的逻辑单位是一个</a:t>
            </a:r>
            <a:r>
              <a:rPr lang="en-US" altLang="zh-CN" dirty="0"/>
              <a:t>thread</a:t>
            </a:r>
            <a:r>
              <a:rPr lang="zh-CN" altLang="en-US" dirty="0"/>
              <a:t>，最小的硬件执行单位是</a:t>
            </a:r>
            <a:r>
              <a:rPr lang="en-US" altLang="zh-CN" dirty="0"/>
              <a:t>thread warp</a:t>
            </a:r>
            <a:r>
              <a:rPr lang="zh-CN" altLang="en-US" dirty="0"/>
              <a:t>（简称</a:t>
            </a:r>
            <a:r>
              <a:rPr lang="en-US" altLang="zh-CN" dirty="0"/>
              <a:t>warp</a:t>
            </a:r>
            <a:r>
              <a:rPr lang="zh-CN" altLang="en-US" dirty="0"/>
              <a:t>），若干个</a:t>
            </a:r>
            <a:r>
              <a:rPr lang="en-US" altLang="zh-CN" dirty="0"/>
              <a:t>thread</a:t>
            </a:r>
            <a:r>
              <a:rPr lang="zh-CN" altLang="en-US" dirty="0"/>
              <a:t>（典型值是</a:t>
            </a:r>
            <a:r>
              <a:rPr lang="en-US" altLang="zh-CN" dirty="0"/>
              <a:t>128~512</a:t>
            </a:r>
            <a:r>
              <a:rPr lang="zh-CN" altLang="en-US" dirty="0"/>
              <a:t>个）组成一个</a:t>
            </a:r>
            <a:r>
              <a:rPr lang="en-US" altLang="zh-CN" dirty="0"/>
              <a:t>block</a:t>
            </a:r>
            <a:r>
              <a:rPr lang="zh-CN" altLang="en-US" dirty="0"/>
              <a:t>，</a:t>
            </a:r>
            <a:r>
              <a:rPr lang="en-US" altLang="zh-CN" dirty="0"/>
              <a:t>block</a:t>
            </a:r>
            <a:r>
              <a:rPr lang="zh-CN" altLang="en-US" dirty="0"/>
              <a:t>被加载到</a:t>
            </a:r>
            <a:r>
              <a:rPr lang="en-US" altLang="zh-CN" dirty="0"/>
              <a:t>SM</a:t>
            </a:r>
            <a:r>
              <a:rPr lang="zh-CN" altLang="en-US" dirty="0"/>
              <a:t>上运行，多个</a:t>
            </a:r>
            <a:r>
              <a:rPr lang="en-US" altLang="zh-CN" dirty="0"/>
              <a:t>block</a:t>
            </a:r>
            <a:r>
              <a:rPr lang="zh-CN" altLang="en-US" dirty="0"/>
              <a:t>组成整体的</a:t>
            </a:r>
            <a:r>
              <a:rPr lang="en-US" altLang="zh-CN" dirty="0"/>
              <a:t>GRID</a:t>
            </a:r>
            <a:r>
              <a:rPr lang="zh-CN" altLang="en-US" dirty="0"/>
              <a:t>。</a:t>
            </a:r>
            <a:endParaRPr lang="zh-CN" altLang="en-US" dirty="0"/>
          </a:p>
          <a:p>
            <a:pPr lvl="0"/>
            <a:endParaRPr lang="en-US" altLang="zh-CN" dirty="0"/>
          </a:p>
          <a:p>
            <a:pPr lvl="0"/>
            <a:r>
              <a:rPr lang="zh-CN" altLang="en-US" dirty="0"/>
              <a:t>这里为什么要有一个中间的层次</a:t>
            </a:r>
            <a:r>
              <a:rPr lang="en-US" altLang="zh-CN" dirty="0"/>
              <a:t>block</a:t>
            </a:r>
            <a:r>
              <a:rPr lang="zh-CN" altLang="en-US" dirty="0"/>
              <a:t>呢？这是因为</a:t>
            </a:r>
            <a:r>
              <a:rPr lang="en-US" altLang="zh-CN" dirty="0"/>
              <a:t>CUDA</a:t>
            </a:r>
            <a:r>
              <a:rPr lang="zh-CN" altLang="en-US" dirty="0"/>
              <a:t>通过这个概念，提供了细粒度的通信手段，因为</a:t>
            </a:r>
            <a:r>
              <a:rPr lang="en-US" altLang="zh-CN" dirty="0"/>
              <a:t>block</a:t>
            </a:r>
            <a:r>
              <a:rPr lang="zh-CN" altLang="en-US" dirty="0"/>
              <a:t>是加载在</a:t>
            </a:r>
            <a:r>
              <a:rPr lang="en-US" altLang="zh-CN" dirty="0"/>
              <a:t>SM</a:t>
            </a:r>
            <a:r>
              <a:rPr lang="zh-CN" altLang="en-US" dirty="0"/>
              <a:t>上运行的，所以可以利用</a:t>
            </a:r>
            <a:r>
              <a:rPr lang="en-US" altLang="zh-CN" dirty="0"/>
              <a:t>SM</a:t>
            </a:r>
            <a:r>
              <a:rPr lang="zh-CN" altLang="en-US" dirty="0"/>
              <a:t>提供的</a:t>
            </a:r>
            <a:r>
              <a:rPr lang="en-US" altLang="zh-CN" dirty="0"/>
              <a:t>shared memory</a:t>
            </a:r>
            <a:r>
              <a:rPr lang="zh-CN" altLang="en-US" dirty="0"/>
              <a:t>和</a:t>
            </a:r>
            <a:r>
              <a:rPr lang="en-US" altLang="zh-CN" dirty="0"/>
              <a:t>_syncthreads()</a:t>
            </a:r>
            <a:r>
              <a:rPr lang="zh-CN" altLang="en-US" dirty="0"/>
              <a:t>功能实现线程同步和通信，这带来了很多好处。而</a:t>
            </a:r>
            <a:r>
              <a:rPr lang="en-US" altLang="zh-CN" dirty="0"/>
              <a:t>block</a:t>
            </a:r>
            <a:r>
              <a:rPr lang="zh-CN" altLang="en-US" dirty="0"/>
              <a:t>之间，除了结束</a:t>
            </a:r>
            <a:r>
              <a:rPr lang="en-US" altLang="zh-CN" dirty="0"/>
              <a:t>kernel</a:t>
            </a:r>
            <a:r>
              <a:rPr lang="zh-CN" altLang="en-US" dirty="0"/>
              <a:t>之外是无法同步的，一般也不保证运行先后顺序，这是因为</a:t>
            </a:r>
            <a:r>
              <a:rPr lang="en-US" altLang="zh-CN" dirty="0"/>
              <a:t>CUDA</a:t>
            </a:r>
            <a:r>
              <a:rPr lang="zh-CN" altLang="en-US" dirty="0"/>
              <a:t>程序要保证在不同规模（不同</a:t>
            </a:r>
            <a:r>
              <a:rPr lang="en-US" altLang="zh-CN" dirty="0"/>
              <a:t>SM</a:t>
            </a:r>
            <a:r>
              <a:rPr lang="zh-CN" altLang="en-US" dirty="0"/>
              <a:t>数量）的</a:t>
            </a:r>
            <a:r>
              <a:rPr lang="en-US" altLang="zh-CN" dirty="0"/>
              <a:t>GPU</a:t>
            </a:r>
            <a:r>
              <a:rPr lang="zh-CN" altLang="en-US" dirty="0"/>
              <a:t>上都可以运行，必须具备规模的可扩展性，因此</a:t>
            </a:r>
            <a:r>
              <a:rPr lang="en-US" altLang="zh-CN" dirty="0"/>
              <a:t>block</a:t>
            </a:r>
            <a:r>
              <a:rPr lang="zh-CN" altLang="en-US" dirty="0"/>
              <a:t>之间不能有依赖。</a:t>
            </a:r>
            <a:endParaRPr lang="zh-CN" altLang="en-US" dirty="0"/>
          </a:p>
          <a:p>
            <a:pPr lvl="0"/>
            <a:endParaRPr lang="zh-CN" altLang="en-US" dirty="0"/>
          </a:p>
        </p:txBody>
      </p:sp>
      <p:sp>
        <p:nvSpPr>
          <p:cNvPr id="911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034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ln/>
        </p:spPr>
        <p:txBody>
          <a:bodyPr wrap="square" lIns="91440" tIns="45720" rIns="91440" bIns="45720" anchor="t" anchorCtr="0"/>
          <a:p>
            <a:pPr lvl="0"/>
            <a:r>
              <a:rPr lang="zh-CN" altLang="en-US" dirty="0"/>
              <a:t>冯的思想，是现代计算机的基础，主要包含：</a:t>
            </a:r>
            <a:endParaRPr lang="en-US" altLang="zh-CN" dirty="0"/>
          </a:p>
          <a:p>
            <a:pPr lvl="0"/>
            <a:r>
              <a:rPr lang="zh-CN" altLang="en-US" dirty="0"/>
              <a:t>（</a:t>
            </a:r>
            <a:r>
              <a:rPr lang="en-US" altLang="zh-CN" dirty="0"/>
              <a:t>1</a:t>
            </a:r>
            <a:r>
              <a:rPr lang="zh-CN" altLang="en-US" dirty="0"/>
              <a:t>）数据和指令采用二进制形式表示</a:t>
            </a:r>
            <a:endParaRPr lang="zh-CN" altLang="en-US" dirty="0"/>
          </a:p>
          <a:p>
            <a:pPr lvl="0"/>
            <a:r>
              <a:rPr lang="zh-CN" altLang="en-US" dirty="0"/>
              <a:t>（</a:t>
            </a:r>
            <a:r>
              <a:rPr lang="en-US" altLang="zh-CN" dirty="0"/>
              <a:t>2</a:t>
            </a:r>
            <a:r>
              <a:rPr lang="zh-CN" altLang="en-US" dirty="0"/>
              <a:t>）计算机硬件由</a:t>
            </a:r>
            <a:r>
              <a:rPr lang="en-US" altLang="zh-CN" dirty="0"/>
              <a:t>5</a:t>
            </a:r>
            <a:r>
              <a:rPr lang="zh-CN" altLang="en-US" dirty="0"/>
              <a:t>个基本部件组成：存储器、控制器、运算器、输入设备、输出设备。  </a:t>
            </a:r>
            <a:endParaRPr lang="zh-CN" altLang="en-US" dirty="0"/>
          </a:p>
          <a:p>
            <a:pPr lvl="0"/>
            <a:r>
              <a:rPr lang="zh-CN" altLang="en-US" dirty="0"/>
              <a:t>（</a:t>
            </a:r>
            <a:r>
              <a:rPr lang="en-US" altLang="zh-CN" dirty="0"/>
              <a:t>3</a:t>
            </a:r>
            <a:r>
              <a:rPr lang="zh-CN" altLang="en-US" dirty="0"/>
              <a:t>）顺序执行程序。计算机工作时，自动地并按顺序从存储器取出指令并执行。</a:t>
            </a:r>
            <a:endParaRPr lang="zh-CN" altLang="en-US" dirty="0"/>
          </a:p>
        </p:txBody>
      </p:sp>
      <p:sp>
        <p:nvSpPr>
          <p:cNvPr id="153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p:nvPr>
        </p:nvSpPr>
        <p:spPr>
          <a:ln/>
        </p:spPr>
        <p:txBody>
          <a:bodyPr wrap="square" lIns="91440" tIns="45720" rIns="91440" bIns="45720" anchor="t" anchorCtr="0"/>
          <a:p>
            <a:pPr lvl="0"/>
            <a:r>
              <a:rPr lang="zh-CN" altLang="en-US" dirty="0"/>
              <a:t>记分板和</a:t>
            </a:r>
            <a:r>
              <a:rPr lang="en-US" altLang="zh-CN" dirty="0"/>
              <a:t>Tomasulo</a:t>
            </a:r>
            <a:r>
              <a:rPr lang="zh-CN" altLang="en-US" dirty="0"/>
              <a:t>算法，是动态指令流水线调度算法。</a:t>
            </a:r>
            <a:endParaRPr lang="en-US" altLang="zh-CN" dirty="0"/>
          </a:p>
          <a:p>
            <a:pPr lvl="0"/>
            <a:r>
              <a:rPr lang="zh-CN" altLang="en-US" dirty="0"/>
              <a:t>所谓动态调度，意指通过硬件在程序执行时重新安排代码的执行序列来减少竞争引起的流水线停顿时间。</a:t>
            </a:r>
            <a:endParaRPr lang="en-US" altLang="zh-CN" dirty="0"/>
          </a:p>
          <a:p>
            <a:pPr lvl="0"/>
            <a:endParaRPr lang="en-US" altLang="zh-CN" dirty="0"/>
          </a:p>
          <a:p>
            <a:pPr lvl="0"/>
            <a:r>
              <a:rPr lang="zh-CN" altLang="en-US" dirty="0"/>
              <a:t>记分牌是一集中控制部件，其功能是控制数据寄存器与处理部件之间的数据传送。在记分牌中保存有与各个处理部件相联系的寄存器中的数据装载情况。当一个处理部件所要求的数据都已就绪（装载完毕），记分牌允许处理部件开始执行。当执行完成后，处理部件通知记分牌释放相关资源。所以在记分牌中记录了数据寄存器和多个处理部件状态的变化情况，通过它来检测和消除或减少数据相关性，加快程序执行速度。 </a:t>
            </a:r>
            <a:endParaRPr lang="en-US" altLang="zh-CN" dirty="0"/>
          </a:p>
          <a:p>
            <a:pPr lvl="0"/>
            <a:r>
              <a:rPr lang="zh-CN" altLang="en-US" dirty="0"/>
              <a:t>每一条指令都要经过记分牌（记录在“指令状态表”中），即发射到记分牌数据结构中； 记录数据相关性，把源和目的操作数记录在“功能单元状态表”中； 决定指令何时可读出操作数（检测是否有</a:t>
            </a:r>
            <a:r>
              <a:rPr lang="en-US" altLang="zh-CN" dirty="0"/>
              <a:t>RAW</a:t>
            </a:r>
            <a:r>
              <a:rPr lang="zh-CN" altLang="en-US" dirty="0"/>
              <a:t>竞争） </a:t>
            </a:r>
            <a:endParaRPr lang="zh-CN" altLang="en-US" dirty="0"/>
          </a:p>
          <a:p>
            <a:pPr lvl="0"/>
            <a:r>
              <a:rPr lang="zh-CN" altLang="en-US" dirty="0"/>
              <a:t>决定指令何时可以开始执行（一旦操作数就绪，立即开始执行）； </a:t>
            </a:r>
            <a:endParaRPr lang="zh-CN" altLang="en-US" dirty="0"/>
          </a:p>
          <a:p>
            <a:pPr lvl="0"/>
            <a:r>
              <a:rPr lang="zh-CN" altLang="en-US" dirty="0"/>
              <a:t>若某条指令不能立即执行，则由记分牌监控硬件的每一变化，并决定何时才能开始执行； </a:t>
            </a:r>
            <a:endParaRPr lang="zh-CN" altLang="en-US" dirty="0"/>
          </a:p>
          <a:p>
            <a:pPr lvl="0"/>
            <a:r>
              <a:rPr lang="zh-CN" altLang="en-US" dirty="0"/>
              <a:t>控制指令何时能将结果写入目的寄存器（即检测是否有</a:t>
            </a:r>
            <a:r>
              <a:rPr lang="en-US" altLang="zh-CN" dirty="0"/>
              <a:t>WAR</a:t>
            </a:r>
            <a:r>
              <a:rPr lang="zh-CN" altLang="en-US" dirty="0"/>
              <a:t>竞争） </a:t>
            </a:r>
            <a:endParaRPr lang="zh-CN" altLang="en-US" dirty="0"/>
          </a:p>
          <a:p>
            <a:pPr lvl="0"/>
            <a:r>
              <a:rPr lang="zh-CN" altLang="en-US" dirty="0"/>
              <a:t>在</a:t>
            </a:r>
            <a:r>
              <a:rPr lang="en-US" altLang="zh-CN" dirty="0"/>
              <a:t>RISC</a:t>
            </a:r>
            <a:r>
              <a:rPr lang="zh-CN" altLang="en-US" dirty="0"/>
              <a:t>处理器中，</a:t>
            </a:r>
            <a:r>
              <a:rPr lang="zh-CN" altLang="en-US" b="1" dirty="0"/>
              <a:t>记分牌主要针对的是浮点操作。</a:t>
            </a:r>
            <a:endParaRPr lang="en-US" altLang="zh-CN" b="1" dirty="0"/>
          </a:p>
          <a:p>
            <a:pPr lvl="0"/>
            <a:endParaRPr lang="en-US" altLang="zh-CN" b="1" dirty="0"/>
          </a:p>
          <a:p>
            <a:pPr lvl="0"/>
            <a:r>
              <a:rPr lang="zh-CN" altLang="en-US" dirty="0"/>
              <a:t>由于记分牌算法只能检测竞争，但是不能消除竞争，所以需要引入</a:t>
            </a:r>
            <a:r>
              <a:rPr lang="en-US" altLang="zh-CN" dirty="0"/>
              <a:t>Tomasulo</a:t>
            </a:r>
            <a:r>
              <a:rPr lang="zh-CN" altLang="en-US" dirty="0"/>
              <a:t>。</a:t>
            </a:r>
            <a:endParaRPr lang="en-US" altLang="zh-CN" dirty="0"/>
          </a:p>
          <a:p>
            <a:pPr lvl="0"/>
            <a:r>
              <a:rPr lang="en-US" altLang="zh-CN" dirty="0"/>
              <a:t>Tomasulo</a:t>
            </a:r>
            <a:r>
              <a:rPr lang="zh-CN" altLang="en-US" dirty="0"/>
              <a:t>基本思想： 寄存器重命名，把记分牌中的寄存器名用一大组虚拟寄存器的名来代替，即用虚拟寄存器集来代替真实的</a:t>
            </a:r>
            <a:r>
              <a:rPr lang="en-US" altLang="zh-CN" dirty="0"/>
              <a:t>FP</a:t>
            </a:r>
            <a:r>
              <a:rPr lang="zh-CN" altLang="en-US" dirty="0"/>
              <a:t>寄存器组 </a:t>
            </a:r>
            <a:endParaRPr lang="zh-CN" altLang="en-US" dirty="0"/>
          </a:p>
          <a:p>
            <a:pPr lvl="0"/>
            <a:r>
              <a:rPr lang="zh-CN" altLang="en-US" dirty="0"/>
              <a:t>虚拟寄存器集所含虚拟寄存器数目远大于真实的寄存器组。因此用它来完成寄存器改名就很容易了。 </a:t>
            </a:r>
            <a:endParaRPr lang="zh-CN" altLang="en-US" dirty="0"/>
          </a:p>
          <a:p>
            <a:pPr lvl="0"/>
            <a:r>
              <a:rPr lang="zh-CN" altLang="en-US" dirty="0"/>
              <a:t>虚拟寄存器集在</a:t>
            </a:r>
            <a:r>
              <a:rPr lang="en-US" altLang="zh-CN" dirty="0"/>
              <a:t>Tomasulo</a:t>
            </a:r>
            <a:r>
              <a:rPr lang="zh-CN" altLang="en-US" dirty="0"/>
              <a:t>方法中由每一功能单元所带的保留站（</a:t>
            </a:r>
            <a:r>
              <a:rPr lang="en-US" altLang="zh-CN" dirty="0"/>
              <a:t>reservation station)</a:t>
            </a:r>
            <a:r>
              <a:rPr lang="zh-CN" altLang="en-US" dirty="0"/>
              <a:t>和取数缓冲区（</a:t>
            </a:r>
            <a:r>
              <a:rPr lang="en-US" altLang="zh-CN" dirty="0"/>
              <a:t>Load buffers</a:t>
            </a:r>
            <a:r>
              <a:rPr lang="zh-CN" altLang="en-US" dirty="0"/>
              <a:t>）和存数缓冲区（</a:t>
            </a:r>
            <a:r>
              <a:rPr lang="en-US" altLang="zh-CN" dirty="0"/>
              <a:t>Store buffers</a:t>
            </a:r>
            <a:r>
              <a:rPr lang="zh-CN" altLang="en-US" dirty="0"/>
              <a:t>）组成 ，由于保留站存放操作数的容量远大于浮点寄存器，因此通过这一寄存器改名过程就很容易消除</a:t>
            </a:r>
            <a:r>
              <a:rPr lang="en-US" altLang="zh-CN" dirty="0"/>
              <a:t>WAR</a:t>
            </a:r>
            <a:r>
              <a:rPr lang="zh-CN" altLang="en-US" dirty="0"/>
              <a:t>和</a:t>
            </a:r>
            <a:r>
              <a:rPr lang="en-US" altLang="zh-CN" dirty="0"/>
              <a:t>WAW</a:t>
            </a:r>
            <a:r>
              <a:rPr lang="zh-CN" altLang="en-US" dirty="0"/>
              <a:t>竞争。</a:t>
            </a:r>
            <a:endParaRPr lang="zh-CN" altLang="en-US" dirty="0"/>
          </a:p>
          <a:p>
            <a:pPr lvl="0"/>
            <a:endParaRPr lang="en-US" altLang="zh-CN" dirty="0"/>
          </a:p>
          <a:p>
            <a:pPr lvl="0"/>
            <a:r>
              <a:rPr lang="en-US" altLang="zh-CN" b="1" dirty="0"/>
              <a:t>Tomasulo</a:t>
            </a:r>
            <a:r>
              <a:rPr lang="zh-CN" altLang="en-US" b="1" dirty="0"/>
              <a:t>法和记分牌法的异同 </a:t>
            </a:r>
            <a:endParaRPr lang="zh-CN" altLang="en-US" dirty="0"/>
          </a:p>
          <a:p>
            <a:pPr lvl="0"/>
            <a:r>
              <a:rPr lang="zh-CN" altLang="en-US" b="1" dirty="0"/>
              <a:t>相同之处：</a:t>
            </a:r>
            <a:r>
              <a:rPr lang="zh-CN" altLang="en-US" dirty="0"/>
              <a:t> </a:t>
            </a:r>
            <a:endParaRPr lang="zh-CN" altLang="en-US" dirty="0"/>
          </a:p>
          <a:p>
            <a:pPr lvl="0"/>
            <a:r>
              <a:rPr lang="zh-CN" altLang="en-US" dirty="0"/>
              <a:t>两者消除</a:t>
            </a:r>
            <a:r>
              <a:rPr lang="en-US" altLang="zh-CN" dirty="0"/>
              <a:t>RAW</a:t>
            </a:r>
            <a:r>
              <a:rPr lang="zh-CN" altLang="en-US" dirty="0"/>
              <a:t>竞争的思想相同。</a:t>
            </a:r>
            <a:r>
              <a:rPr lang="en-US" altLang="zh-CN" dirty="0"/>
              <a:t>Tomasulo</a:t>
            </a:r>
            <a:r>
              <a:rPr lang="zh-CN" altLang="en-US" dirty="0"/>
              <a:t>方法采用了记分牌方法的动态调度的核心思想，多条指令处于发射状态，等待条件成熟，可以不按顺序执行，不按顺序完成的思想，即为动态调度来消除</a:t>
            </a:r>
            <a:r>
              <a:rPr lang="en-US" altLang="zh-CN" dirty="0"/>
              <a:t>RAW</a:t>
            </a:r>
            <a:r>
              <a:rPr lang="zh-CN" altLang="en-US" dirty="0"/>
              <a:t>竞争。 </a:t>
            </a:r>
            <a:endParaRPr lang="zh-CN" altLang="en-US" dirty="0"/>
          </a:p>
          <a:p>
            <a:pPr lvl="0"/>
            <a:r>
              <a:rPr lang="zh-CN" altLang="en-US" b="1" dirty="0"/>
              <a:t>不同之处：</a:t>
            </a:r>
            <a:r>
              <a:rPr lang="zh-CN" altLang="en-US" dirty="0"/>
              <a:t> </a:t>
            </a:r>
            <a:endParaRPr lang="zh-CN" altLang="en-US" dirty="0"/>
          </a:p>
          <a:p>
            <a:pPr lvl="0"/>
            <a:r>
              <a:rPr lang="en-US" altLang="zh-CN" dirty="0"/>
              <a:t>Tomasulo</a:t>
            </a:r>
            <a:r>
              <a:rPr lang="zh-CN" altLang="en-US" dirty="0"/>
              <a:t>方法通过寄存器换名过程可以消除</a:t>
            </a:r>
            <a:r>
              <a:rPr lang="en-US" altLang="zh-CN" dirty="0"/>
              <a:t>WAR</a:t>
            </a:r>
            <a:r>
              <a:rPr lang="zh-CN" altLang="en-US" dirty="0"/>
              <a:t>和</a:t>
            </a:r>
            <a:r>
              <a:rPr lang="en-US" altLang="zh-CN" dirty="0"/>
              <a:t>WAW</a:t>
            </a:r>
            <a:r>
              <a:rPr lang="zh-CN" altLang="en-US" dirty="0"/>
              <a:t>竞争。 </a:t>
            </a:r>
            <a:endParaRPr lang="zh-CN" altLang="en-US" dirty="0"/>
          </a:p>
          <a:p>
            <a:pPr lvl="0"/>
            <a:r>
              <a:rPr lang="zh-CN" altLang="en-US" dirty="0"/>
              <a:t>记分牌方法能检测</a:t>
            </a:r>
            <a:r>
              <a:rPr lang="en-US" altLang="zh-CN" dirty="0"/>
              <a:t>WAR</a:t>
            </a:r>
            <a:r>
              <a:rPr lang="zh-CN" altLang="en-US" dirty="0"/>
              <a:t>和</a:t>
            </a:r>
            <a:r>
              <a:rPr lang="en-US" altLang="zh-CN" dirty="0"/>
              <a:t>WAW</a:t>
            </a:r>
            <a:r>
              <a:rPr lang="zh-CN" altLang="en-US" dirty="0"/>
              <a:t>竞争，一旦检测到存在</a:t>
            </a:r>
            <a:r>
              <a:rPr lang="en-US" altLang="zh-CN" dirty="0"/>
              <a:t>WAR</a:t>
            </a:r>
            <a:r>
              <a:rPr lang="zh-CN" altLang="en-US" dirty="0"/>
              <a:t>和</a:t>
            </a:r>
            <a:r>
              <a:rPr lang="en-US" altLang="zh-CN" dirty="0"/>
              <a:t>WAW</a:t>
            </a:r>
            <a:r>
              <a:rPr lang="zh-CN" altLang="en-US" dirty="0"/>
              <a:t>竞争，通过插入停顿周期来解决这一竞争。所以，记分牌方法不能消除</a:t>
            </a:r>
            <a:r>
              <a:rPr lang="en-US" altLang="zh-CN" dirty="0"/>
              <a:t>WAR</a:t>
            </a:r>
            <a:r>
              <a:rPr lang="zh-CN" altLang="en-US" dirty="0"/>
              <a:t>和</a:t>
            </a:r>
            <a:r>
              <a:rPr lang="en-US" altLang="zh-CN" dirty="0"/>
              <a:t>WAW</a:t>
            </a:r>
            <a:r>
              <a:rPr lang="zh-CN" altLang="en-US" dirty="0"/>
              <a:t>竞争。 </a:t>
            </a:r>
            <a:endParaRPr lang="en-US" altLang="zh-CN" dirty="0"/>
          </a:p>
          <a:p>
            <a:pPr lvl="0"/>
            <a:endParaRPr lang="en-US" altLang="zh-CN" dirty="0"/>
          </a:p>
          <a:p>
            <a:pPr lvl="0"/>
            <a:r>
              <a:rPr lang="zh-CN" altLang="en-US" dirty="0"/>
              <a:t>名字相关</a:t>
            </a:r>
            <a:r>
              <a:rPr lang="en-US" altLang="zh-CN" dirty="0"/>
              <a:t>---------</a:t>
            </a:r>
            <a:endParaRPr lang="en-US" altLang="zh-CN" dirty="0"/>
          </a:p>
          <a:p>
            <a:pPr lvl="0"/>
            <a:r>
              <a:rPr lang="zh-CN" altLang="en-US" dirty="0"/>
              <a:t>当两条指令使用相同寄存器和存储器位置（称为</a:t>
            </a:r>
            <a:r>
              <a:rPr lang="zh-CN" altLang="en-US" b="1" dirty="0"/>
              <a:t>名称</a:t>
            </a:r>
            <a:r>
              <a:rPr lang="zh-CN" altLang="en-US" dirty="0"/>
              <a:t>），但与该名称相关的指令之间并没有数据流动，此时存在</a:t>
            </a:r>
            <a:r>
              <a:rPr lang="zh-CN" altLang="en-US" b="1" dirty="0"/>
              <a:t>名称相关</a:t>
            </a:r>
            <a:endParaRPr lang="zh-CN" altLang="en-US" dirty="0"/>
          </a:p>
          <a:p>
            <a:pPr lvl="0"/>
            <a:r>
              <a:rPr lang="zh-CN" altLang="en-US" dirty="0"/>
              <a:t>主要分为以下两种情况（指令</a:t>
            </a:r>
            <a:r>
              <a:rPr lang="en-US" altLang="zh-CN" dirty="0"/>
              <a:t>i</a:t>
            </a:r>
            <a:r>
              <a:rPr lang="zh-CN" altLang="en-US" dirty="0"/>
              <a:t>位于指令</a:t>
            </a:r>
            <a:r>
              <a:rPr lang="en-US" altLang="zh-CN" dirty="0"/>
              <a:t>j</a:t>
            </a:r>
            <a:r>
              <a:rPr lang="zh-CN" altLang="en-US" dirty="0"/>
              <a:t>的前面）：</a:t>
            </a:r>
            <a:endParaRPr lang="zh-CN" altLang="en-US" dirty="0"/>
          </a:p>
          <a:p>
            <a:pPr lvl="0"/>
            <a:r>
              <a:rPr lang="zh-CN" altLang="en-US" b="1" dirty="0"/>
              <a:t>反相关</a:t>
            </a:r>
            <a:r>
              <a:rPr lang="zh-CN" altLang="en-US" dirty="0"/>
              <a:t>：指令</a:t>
            </a:r>
            <a:r>
              <a:rPr lang="en-US" altLang="zh-CN" dirty="0"/>
              <a:t>j</a:t>
            </a:r>
            <a:r>
              <a:rPr lang="zh-CN" altLang="en-US" dirty="0"/>
              <a:t>对指令</a:t>
            </a:r>
            <a:r>
              <a:rPr lang="en-US" altLang="zh-CN" dirty="0"/>
              <a:t>i</a:t>
            </a:r>
            <a:r>
              <a:rPr lang="zh-CN" altLang="en-US" dirty="0"/>
              <a:t>读取的寄存器和存储器位置进行写操作时，发生反相关</a:t>
            </a:r>
            <a:r>
              <a:rPr lang="en-US" altLang="zh-CN" dirty="0"/>
              <a:t>(</a:t>
            </a:r>
            <a:r>
              <a:rPr lang="zh-CN" altLang="en-US" dirty="0"/>
              <a:t>由此可能引发</a:t>
            </a:r>
            <a:r>
              <a:rPr lang="en-US" altLang="zh-CN" dirty="0"/>
              <a:t>RAW</a:t>
            </a:r>
            <a:r>
              <a:rPr lang="zh-CN" altLang="en-US" dirty="0"/>
              <a:t>冲突</a:t>
            </a:r>
            <a:r>
              <a:rPr lang="en-US" altLang="zh-CN" dirty="0"/>
              <a:t>)</a:t>
            </a:r>
            <a:endParaRPr lang="en-US" altLang="zh-CN" dirty="0"/>
          </a:p>
          <a:p>
            <a:pPr lvl="0"/>
            <a:r>
              <a:rPr lang="zh-CN" altLang="en-US" b="1" dirty="0"/>
              <a:t>输出相关</a:t>
            </a:r>
            <a:r>
              <a:rPr lang="zh-CN" altLang="en-US" dirty="0"/>
              <a:t>：指令</a:t>
            </a:r>
            <a:r>
              <a:rPr lang="en-US" altLang="zh-CN" dirty="0"/>
              <a:t>i</a:t>
            </a:r>
            <a:r>
              <a:rPr lang="zh-CN" altLang="en-US" dirty="0"/>
              <a:t>和指令</a:t>
            </a:r>
            <a:r>
              <a:rPr lang="en-US" altLang="zh-CN" dirty="0"/>
              <a:t>j</a:t>
            </a:r>
            <a:r>
              <a:rPr lang="zh-CN" altLang="en-US" dirty="0"/>
              <a:t>对相同寄存器和存储器位置进行写操作时，发生输出相关</a:t>
            </a:r>
            <a:r>
              <a:rPr lang="en-US" altLang="zh-CN" dirty="0"/>
              <a:t>(</a:t>
            </a:r>
            <a:r>
              <a:rPr lang="zh-CN" altLang="en-US" dirty="0"/>
              <a:t>由此可能引发</a:t>
            </a:r>
            <a:r>
              <a:rPr lang="en-US" altLang="zh-CN" dirty="0"/>
              <a:t>WAW</a:t>
            </a:r>
            <a:r>
              <a:rPr lang="zh-CN" altLang="en-US" dirty="0"/>
              <a:t>冲突</a:t>
            </a:r>
            <a:r>
              <a:rPr lang="en-US" altLang="zh-CN" dirty="0"/>
              <a:t>)</a:t>
            </a:r>
            <a:endParaRPr lang="en-US" altLang="zh-CN" dirty="0"/>
          </a:p>
          <a:p>
            <a:pPr lvl="0"/>
            <a:r>
              <a:rPr lang="zh-CN" altLang="en-US" dirty="0"/>
              <a:t>名称相关并不是真正的数据相关，通过</a:t>
            </a:r>
            <a:r>
              <a:rPr lang="zh-CN" altLang="en-US" b="1" dirty="0"/>
              <a:t>寄存器重命名</a:t>
            </a:r>
            <a:r>
              <a:rPr lang="zh-CN" altLang="en-US" dirty="0"/>
              <a:t>技术来消除名称相关</a:t>
            </a:r>
            <a:endParaRPr lang="en-US" altLang="zh-CN" dirty="0"/>
          </a:p>
          <a:p>
            <a:pPr lvl="0"/>
            <a:endParaRPr lang="en-US" altLang="zh-CN" dirty="0"/>
          </a:p>
          <a:p>
            <a:pPr lvl="0"/>
            <a:r>
              <a:rPr lang="zh-CN" altLang="en-US" b="1" dirty="0"/>
              <a:t>控制相关</a:t>
            </a:r>
            <a:r>
              <a:rPr lang="zh-CN" altLang="en-US" dirty="0"/>
              <a:t>是指分支指令限定了指令</a:t>
            </a:r>
            <a:r>
              <a:rPr lang="en-US" altLang="zh-CN" dirty="0"/>
              <a:t>i</a:t>
            </a:r>
            <a:r>
              <a:rPr lang="zh-CN" altLang="en-US" dirty="0"/>
              <a:t>相对于其的执行顺序，和分支条件相关的指令必须先于分支指令执行，受控于分支指令的指令必须在分支指令后执行，不受控于分支指令的指令必须在分支指令前执行</a:t>
            </a:r>
            <a:endParaRPr lang="en-US" altLang="zh-CN" dirty="0"/>
          </a:p>
          <a:p>
            <a:pPr lvl="0"/>
            <a:endParaRPr lang="en-US" altLang="zh-CN" dirty="0"/>
          </a:p>
          <a:p>
            <a:pPr lvl="0"/>
            <a:r>
              <a:rPr lang="zh-CN" altLang="en-US" b="1" dirty="0"/>
              <a:t>相关</a:t>
            </a:r>
            <a:r>
              <a:rPr lang="zh-CN" altLang="en-US" dirty="0"/>
              <a:t>与</a:t>
            </a:r>
            <a:r>
              <a:rPr lang="zh-CN" altLang="en-US" b="1" dirty="0"/>
              <a:t>冲突</a:t>
            </a:r>
            <a:r>
              <a:rPr lang="zh-CN" altLang="en-US" dirty="0"/>
              <a:t>的区别和联系</a:t>
            </a:r>
            <a:r>
              <a:rPr lang="en-US" altLang="zh-CN" dirty="0"/>
              <a:t>:</a:t>
            </a:r>
            <a:endParaRPr lang="en-US" altLang="zh-CN" dirty="0"/>
          </a:p>
          <a:p>
            <a:pPr lvl="0"/>
            <a:r>
              <a:rPr lang="zh-CN" altLang="en-US" dirty="0"/>
              <a:t>相关包括</a:t>
            </a:r>
            <a:r>
              <a:rPr lang="zh-CN" altLang="en-US" b="1" dirty="0"/>
              <a:t>数据相关</a:t>
            </a:r>
            <a:r>
              <a:rPr lang="en-US" altLang="zh-CN" dirty="0"/>
              <a:t>,</a:t>
            </a:r>
            <a:r>
              <a:rPr lang="zh-CN" altLang="en-US" b="1" dirty="0"/>
              <a:t>名称相关</a:t>
            </a:r>
            <a:r>
              <a:rPr lang="zh-CN" altLang="en-US" dirty="0"/>
              <a:t>和</a:t>
            </a:r>
            <a:r>
              <a:rPr lang="zh-CN" altLang="en-US" b="1" dirty="0"/>
              <a:t>控制相关</a:t>
            </a:r>
            <a:endParaRPr lang="zh-CN" altLang="en-US" dirty="0"/>
          </a:p>
          <a:p>
            <a:pPr lvl="0"/>
            <a:r>
              <a:rPr lang="zh-CN" altLang="en-US" dirty="0"/>
              <a:t>冲突包括</a:t>
            </a:r>
            <a:r>
              <a:rPr lang="zh-CN" altLang="en-US" b="1" dirty="0"/>
              <a:t>结构冲突</a:t>
            </a:r>
            <a:r>
              <a:rPr lang="en-US" altLang="zh-CN" dirty="0"/>
              <a:t>,</a:t>
            </a:r>
            <a:r>
              <a:rPr lang="zh-CN" altLang="en-US" b="1" dirty="0"/>
              <a:t>数据冲突</a:t>
            </a:r>
            <a:r>
              <a:rPr lang="en-US" altLang="zh-CN" dirty="0"/>
              <a:t>,</a:t>
            </a:r>
            <a:r>
              <a:rPr lang="zh-CN" altLang="en-US" b="1" dirty="0"/>
              <a:t>控制冲突</a:t>
            </a:r>
            <a:endParaRPr lang="zh-CN" altLang="en-US" dirty="0"/>
          </a:p>
          <a:p>
            <a:pPr lvl="0"/>
            <a:r>
              <a:rPr lang="zh-CN" altLang="en-US" dirty="0"/>
              <a:t>其中</a:t>
            </a:r>
            <a:r>
              <a:rPr lang="en-US" altLang="zh-CN" dirty="0"/>
              <a:t>: </a:t>
            </a:r>
            <a:endParaRPr lang="en-US" altLang="zh-CN" dirty="0"/>
          </a:p>
          <a:p>
            <a:pPr lvl="0"/>
            <a:r>
              <a:rPr lang="zh-CN" altLang="en-US" dirty="0"/>
              <a:t>结构冲突是由</a:t>
            </a:r>
            <a:r>
              <a:rPr lang="zh-CN" altLang="en-US" u="sng" dirty="0"/>
              <a:t>硬件资源冲</a:t>
            </a:r>
            <a:r>
              <a:rPr lang="zh-CN" altLang="en-US" dirty="0"/>
              <a:t>突造成的</a:t>
            </a:r>
            <a:endParaRPr lang="zh-CN" altLang="en-US" dirty="0"/>
          </a:p>
          <a:p>
            <a:pPr lvl="0"/>
            <a:r>
              <a:rPr lang="zh-CN" altLang="en-US" dirty="0"/>
              <a:t>数据冲突是由</a:t>
            </a:r>
            <a:r>
              <a:rPr lang="zh-CN" altLang="en-US" u="sng" dirty="0"/>
              <a:t>数据相关</a:t>
            </a:r>
            <a:r>
              <a:rPr lang="zh-CN" altLang="en-US" dirty="0"/>
              <a:t>和</a:t>
            </a:r>
            <a:r>
              <a:rPr lang="zh-CN" altLang="en-US" u="sng" dirty="0"/>
              <a:t>名称相关</a:t>
            </a:r>
            <a:r>
              <a:rPr lang="zh-CN" altLang="en-US" dirty="0"/>
              <a:t>造成的</a:t>
            </a:r>
            <a:endParaRPr lang="zh-CN" altLang="en-US" dirty="0"/>
          </a:p>
          <a:p>
            <a:pPr lvl="0"/>
            <a:r>
              <a:rPr lang="zh-CN" altLang="en-US" dirty="0"/>
              <a:t>控制冲突是由</a:t>
            </a:r>
            <a:r>
              <a:rPr lang="zh-CN" altLang="en-US" u="sng" dirty="0"/>
              <a:t>控制相关</a:t>
            </a:r>
            <a:r>
              <a:rPr lang="zh-CN" altLang="en-US" dirty="0"/>
              <a:t>造成的</a:t>
            </a:r>
            <a:endParaRPr lang="zh-CN" altLang="en-US" dirty="0"/>
          </a:p>
          <a:p>
            <a:pPr lvl="0"/>
            <a:r>
              <a:rPr lang="zh-CN" altLang="en-US" dirty="0"/>
              <a:t> </a:t>
            </a:r>
            <a:endParaRPr lang="zh-CN" altLang="en-US" dirty="0"/>
          </a:p>
          <a:p>
            <a:pPr lvl="0"/>
            <a:r>
              <a:rPr lang="zh-CN" altLang="en-US" b="1" dirty="0"/>
              <a:t>相关是程序的固有属性</a:t>
            </a:r>
            <a:r>
              <a:rPr lang="en-US" altLang="zh-CN" dirty="0"/>
              <a:t>,</a:t>
            </a:r>
            <a:r>
              <a:rPr lang="zh-CN" altLang="en-US" dirty="0"/>
              <a:t>它反映了程序汇中指令之间的相互依赖关系</a:t>
            </a:r>
            <a:endParaRPr lang="zh-CN" altLang="en-US" dirty="0"/>
          </a:p>
          <a:p>
            <a:pPr lvl="0"/>
            <a:r>
              <a:rPr lang="zh-CN" altLang="en-US" b="1" dirty="0"/>
              <a:t>冲突是流水线的属性</a:t>
            </a:r>
            <a:r>
              <a:rPr lang="en-US" altLang="zh-CN" dirty="0"/>
              <a:t>,</a:t>
            </a:r>
            <a:r>
              <a:rPr lang="zh-CN" altLang="en-US" dirty="0"/>
              <a:t>存在相关不一定会引起冲突</a:t>
            </a:r>
            <a:endParaRPr lang="zh-CN" altLang="en-US" dirty="0"/>
          </a:p>
          <a:p>
            <a:pPr lvl="0"/>
            <a:r>
              <a:rPr lang="zh-CN" altLang="en-US" dirty="0"/>
              <a:t>因此</a:t>
            </a:r>
            <a:r>
              <a:rPr lang="en-US" altLang="zh-CN" dirty="0"/>
              <a:t>,</a:t>
            </a:r>
            <a:r>
              <a:rPr lang="zh-CN" altLang="en-US" dirty="0"/>
              <a:t>开发指令级并行可以从两方面考虑</a:t>
            </a:r>
            <a:r>
              <a:rPr lang="en-US" altLang="zh-CN" dirty="0"/>
              <a:t>:</a:t>
            </a:r>
            <a:endParaRPr lang="en-US" altLang="zh-CN" dirty="0"/>
          </a:p>
          <a:p>
            <a:pPr lvl="0"/>
            <a:r>
              <a:rPr lang="zh-CN" altLang="en-US" dirty="0"/>
              <a:t>保持相关但避免冲突的发生</a:t>
            </a:r>
            <a:r>
              <a:rPr lang="en-US" altLang="zh-CN" dirty="0"/>
              <a:t>(</a:t>
            </a:r>
            <a:r>
              <a:rPr lang="zh-CN" altLang="en-US" dirty="0"/>
              <a:t>如指令调度</a:t>
            </a:r>
            <a:r>
              <a:rPr lang="en-US" altLang="zh-CN" dirty="0"/>
              <a:t>)</a:t>
            </a:r>
            <a:endParaRPr lang="en-US" altLang="zh-CN" dirty="0"/>
          </a:p>
          <a:p>
            <a:pPr lvl="0"/>
            <a:r>
              <a:rPr lang="zh-CN" altLang="en-US" dirty="0"/>
              <a:t>进行代码变换直接消除相关性</a:t>
            </a:r>
            <a:endParaRPr lang="zh-CN" altLang="en-US" dirty="0"/>
          </a:p>
          <a:p>
            <a:pPr lvl="0"/>
            <a:endParaRPr lang="zh-CN" altLang="en-US" dirty="0"/>
          </a:p>
          <a:p>
            <a:pPr lvl="0"/>
            <a:endParaRPr lang="zh-CN" altLang="en-US" dirty="0"/>
          </a:p>
        </p:txBody>
      </p:sp>
      <p:sp>
        <p:nvSpPr>
          <p:cNvPr id="225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频率较低时，    首先</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可以把数字电路看成很多电容</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根据电容充电的能量： </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P=  C</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（寄生电容等相关）</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F(</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频率</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 V^2(</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工作电压</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处理器功耗和频率的关系</a:t>
            </a:r>
            <a:endParaRPr kumimoji="0" lang="en-US" altLang="zh-CN" sz="1200" b="0" i="0" u="none" strike="noStrike" kern="1200" cap="none" spc="300" normalizeH="0" baseline="0" noProof="0" dirty="0" smtClean="0">
              <a:ln>
                <a:noFill/>
              </a:ln>
              <a:solidFill>
                <a:schemeClr val="tx1"/>
              </a:solidFill>
              <a:effectLst>
                <a:outerShdw blurRad="38100" dist="19050" dir="2700000" algn="tl" rotWithShape="0">
                  <a:schemeClr val="dk1">
                    <a:alpha val="40000"/>
                  </a:schemeClr>
                </a:outerShdw>
              </a:effectLst>
              <a:uLnTx/>
              <a:uFillTx/>
              <a:latin typeface="微软雅黑 Light" panose="020B0502040204020203" pitchFamily="34" charset="-122"/>
              <a:ea typeface="微软雅黑 Light" panose="020B0502040204020203" pitchFamily="34"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要从两方面解释。</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，电容充放电导致</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CPU</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功耗随频率升高</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对于</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MOS</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管，存在栅极与</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hlinkClick r:id="rId3"/>
              </a:rPr>
              <a:t>衬底间电容</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、漏极与衬底间电容、栅极与漏极间电容以及导通电阻等，使</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MOS</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管在导通与截止两种状态之间转换时，不可避免地受到电容充放电过程的影响。</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CPU</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频率越高，导通与截止的切换频率也越高，使得电容充放电的频率随之加大，那么这个过程就导致了整体的功耗加大，即发热量增加了。</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CMOS</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的传入与传出特性</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CMOS</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在工作过程中，会不断产生导通和截止切换。频率越高，切换次数越多，切换占用时间越长（导通和截止的切换时间与频率无关）。切换导通和截止的时候，会存在两个</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MOS</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管均工作在饱和与不饱和的中间状态，电流达到最大值，功耗和发热量极剧上升。频率较低的时候这个时间占比小，发热和功耗不明显，频率提升后这段时间占比变大，功耗随之上升。</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第一个方面来看，电容充放电频率与频率正相关，频率升高必然导致功耗升高，可以认为第一个方面的影响是线性的。</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第二个方面，频率与切换占用的时长无关，与切换时长占用单位</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CMOS</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工作时间的比例有关，由于占用时长呈现比例关系，所以并不能确定功耗的提升与频率的提升呈现线性关系。</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b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在频率不高的情况下，原因</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（上面的公式）作为功耗提升的主要因素，让数据看起来呈线性上升，频率一旦超过一定界限，功耗就会呈现飙升的态势（分界点在</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1600MHz</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这个时候原因</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成为了功耗提升的主要因素。这个时候如果无视功耗、发热量、供电等外部因素持续提高频率，功耗的提升只会更夸张，斜率会呈现几乎一条直线。</a:t>
            </a: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供电电压越高，单元的延迟越低</a:t>
            </a:r>
            <a:endParaRPr kumimoji="0" lang="zh-CN"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6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p:nvPr>
        </p:nvSpPr>
        <p:spPr>
          <a:ln/>
        </p:spPr>
        <p:txBody>
          <a:bodyPr wrap="square" lIns="91440" tIns="45720" rIns="91440" bIns="45720" anchor="t" anchorCtr="0"/>
          <a:p>
            <a:pPr lvl="0"/>
            <a:r>
              <a:rPr lang="zh-CN" altLang="en-US" dirty="0"/>
              <a:t>用</a:t>
            </a:r>
            <a:r>
              <a:rPr lang="zh-CN" altLang="en-US" dirty="0">
                <a:hlinkClick r:id="rId3"/>
              </a:rPr>
              <a:t>微指令</a:t>
            </a:r>
            <a:r>
              <a:rPr lang="zh-CN" altLang="en-US" dirty="0"/>
              <a:t>编写的微程序，一般是直接由硬件执行的。</a:t>
            </a:r>
            <a:endParaRPr lang="en-US" altLang="zh-CN" dirty="0"/>
          </a:p>
          <a:p>
            <a:pPr lvl="0"/>
            <a:r>
              <a:rPr lang="zh-CN" altLang="en-US" dirty="0"/>
              <a:t>用</a:t>
            </a:r>
            <a:r>
              <a:rPr lang="zh-CN" altLang="en-US" dirty="0">
                <a:hlinkClick r:id="rId4"/>
              </a:rPr>
              <a:t>机器指令</a:t>
            </a:r>
            <a:r>
              <a:rPr lang="zh-CN" altLang="en-US" dirty="0"/>
              <a:t>编写的程序可以由</a:t>
            </a:r>
            <a:r>
              <a:rPr lang="zh-CN" altLang="en-US" dirty="0">
                <a:hlinkClick r:id="rId5"/>
              </a:rPr>
              <a:t>微程序</a:t>
            </a:r>
            <a:r>
              <a:rPr lang="zh-CN" altLang="en-US" dirty="0"/>
              <a:t>进行解释。</a:t>
            </a:r>
            <a:endParaRPr lang="en-US" altLang="zh-CN" dirty="0"/>
          </a:p>
          <a:p>
            <a:pPr lvl="0"/>
            <a:endParaRPr lang="en-US" altLang="zh-CN" dirty="0"/>
          </a:p>
          <a:p>
            <a:pPr lvl="0" eaLnBrk="1" hangingPunct="1"/>
            <a:r>
              <a:rPr lang="zh-CN" altLang="en-US" dirty="0"/>
              <a:t>使用晶体管（</a:t>
            </a:r>
            <a:r>
              <a:rPr lang="en-US" altLang="zh-CN" dirty="0"/>
              <a:t>PMOS, NMOS</a:t>
            </a:r>
            <a:r>
              <a:rPr lang="zh-CN" altLang="en-US" dirty="0"/>
              <a:t>）级电路实现，与实现的工艺有关</a:t>
            </a:r>
            <a:endParaRPr lang="zh-CN" altLang="en-US" dirty="0"/>
          </a:p>
          <a:p>
            <a:pPr lvl="0" eaLnBrk="1" hangingPunct="1"/>
            <a:r>
              <a:rPr lang="zh-CN" altLang="en-US" dirty="0"/>
              <a:t>硬件逻辑：通过时序逻辑，组合逻辑搭起的电路，数字逻辑电路中学过的知识。</a:t>
            </a:r>
            <a:endParaRPr lang="zh-CN" altLang="en-US" dirty="0"/>
          </a:p>
          <a:p>
            <a:pPr lvl="0" eaLnBrk="1" hangingPunct="1"/>
            <a:r>
              <a:rPr lang="zh-CN" altLang="en-US" dirty="0"/>
              <a:t>每种机器都有机器级指令，通常都是</a:t>
            </a:r>
            <a:r>
              <a:rPr lang="en-US" altLang="zh-CN" dirty="0"/>
              <a:t>2</a:t>
            </a:r>
            <a:r>
              <a:rPr lang="zh-CN" altLang="en-US" dirty="0"/>
              <a:t>进制编码，</a:t>
            </a:r>
            <a:r>
              <a:rPr lang="en-US" altLang="zh-CN" dirty="0"/>
              <a:t>CPU</a:t>
            </a:r>
            <a:r>
              <a:rPr lang="zh-CN" altLang="en-US" dirty="0"/>
              <a:t>读入这些编码，作为机器指令执行；</a:t>
            </a:r>
            <a:endParaRPr lang="zh-CN" altLang="en-US" dirty="0"/>
          </a:p>
          <a:p>
            <a:pPr lvl="0"/>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p:nvPr>
        </p:nvSpPr>
        <p:spPr>
          <a:ln/>
        </p:spPr>
        <p:txBody>
          <a:bodyPr wrap="square" lIns="91440" tIns="45720" rIns="91440" bIns="45720" anchor="t" anchorCtr="0"/>
          <a:p>
            <a:pPr lvl="0"/>
            <a:endParaRPr lang="zh-CN" altLang="en-US" dirty="0"/>
          </a:p>
        </p:txBody>
      </p:sp>
      <p:sp>
        <p:nvSpPr>
          <p:cNvPr id="327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p:nvPr>
        </p:nvSpPr>
        <p:spPr>
          <a:ln/>
        </p:spPr>
        <p:txBody>
          <a:bodyPr wrap="square" lIns="91440" tIns="45720" rIns="91440" bIns="45720" anchor="t" anchorCtr="0"/>
          <a:p>
            <a:pPr lvl="0"/>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p:nvPr>
        </p:nvSpPr>
        <p:spPr>
          <a:ln/>
        </p:spPr>
        <p:txBody>
          <a:bodyPr wrap="square" lIns="91440" tIns="45720" rIns="91440" bIns="45720" anchor="t" anchorCtr="0"/>
          <a:p>
            <a:pPr marL="457200" lvl="0" indent="-457200">
              <a:buChar char="•"/>
            </a:pPr>
            <a:r>
              <a:rPr lang="" altLang="en-US" dirty="0"/>
              <a:t>机器工作状态定义和切换—管态、目态等定义及切换。</a:t>
            </a:r>
            <a:endParaRPr lang="" altLang="en-US" dirty="0"/>
          </a:p>
          <a:p>
            <a:pPr marL="457200" lvl="0" indent="-457200">
              <a:buChar char="•"/>
            </a:pPr>
            <a:r>
              <a:rPr lang="" altLang="en-US" dirty="0"/>
              <a:t>I/O系统—I/O接口访问方式，I/O数据源、目的、传送量，I/O通信方式，I/O操作结束和出错处理等。</a:t>
            </a:r>
            <a:endParaRPr lang="" altLang="en-US" dirty="0"/>
          </a:p>
          <a:p>
            <a:pPr marL="457200" lvl="0" indent="-457200">
              <a:buChar char="•"/>
            </a:pPr>
            <a:r>
              <a:rPr lang="" altLang="en-US" dirty="0"/>
              <a:t>总线结构—总线通信方式、总线仲裁方式、总线标准等。</a:t>
            </a:r>
            <a:endParaRPr lang="" altLang="en-US" dirty="0"/>
          </a:p>
          <a:p>
            <a:pPr marL="457200" lvl="0" indent="-457200">
              <a:buChar char="•"/>
            </a:pPr>
            <a:r>
              <a:rPr lang="" altLang="en-US" dirty="0"/>
              <a:t>系统安全与保密—检错和纠错、可靠性分析、信息保护、系统安全管理等。</a:t>
            </a:r>
            <a:endParaRPr lang="" altLang="en-US" dirty="0"/>
          </a:p>
        </p:txBody>
      </p:sp>
      <p:sp>
        <p:nvSpPr>
          <p:cNvPr id="389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a:off x="685800" y="3390900"/>
            <a:ext cx="8277225" cy="601663"/>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395288" y="3143250"/>
            <a:ext cx="1009650" cy="100965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9668" name="Rectangle 20"/>
          <p:cNvSpPr>
            <a:spLocks noGrp="1" noChangeArrowheads="1"/>
          </p:cNvSpPr>
          <p:nvPr>
            <p:ph type="ctrTitle"/>
          </p:nvPr>
        </p:nvSpPr>
        <p:spPr>
          <a:xfrm>
            <a:off x="1143000" y="1981200"/>
            <a:ext cx="7772400" cy="1143000"/>
          </a:xfrm>
        </p:spPr>
        <p:txBody>
          <a:bodyPr/>
          <a:lstStyle>
            <a:lvl1pPr>
              <a:defRPr/>
            </a:lvl1pPr>
          </a:lstStyle>
          <a:p>
            <a:r>
              <a:rPr lang="zh-CN" altLang="en-US" noProof="1"/>
              <a:t>单击此处编辑母版标题样式</a:t>
            </a:r>
            <a:endParaRPr lang="zh-CN" altLang="en-US" noProof="1"/>
          </a:p>
        </p:txBody>
      </p:sp>
      <p:sp>
        <p:nvSpPr>
          <p:cNvPr id="539669" name="Rectangle 21"/>
          <p:cNvSpPr>
            <a:spLocks noGrp="1" noChangeArrowheads="1"/>
          </p:cNvSpPr>
          <p:nvPr>
            <p:ph type="subTitle" idx="1"/>
          </p:nvPr>
        </p:nvSpPr>
        <p:spPr>
          <a:xfrm>
            <a:off x="2038350" y="4351338"/>
            <a:ext cx="6400800" cy="1371600"/>
          </a:xfrm>
        </p:spPr>
        <p:txBody>
          <a:bodyPr/>
          <a:lstStyle>
            <a:lvl1pPr marL="0" indent="0">
              <a:buFont typeface="Wingdings" panose="05000000000000000000" pitchFamily="2" charset="2"/>
              <a:buNone/>
              <a:defRPr/>
            </a:lvl1pPr>
          </a:lstStyle>
          <a:p>
            <a:r>
              <a:rPr lang="zh-CN" altLang="en-US" noProof="1"/>
              <a:t>单击此处编辑母版副标题样式</a:t>
            </a:r>
            <a:endParaRPr lang="zh-CN" altLang="en-US" noProof="1"/>
          </a:p>
        </p:txBody>
      </p:sp>
      <p:sp>
        <p:nvSpPr>
          <p:cNvPr id="12" name="Rectangle 22"/>
          <p:cNvSpPr>
            <a:spLocks noGrp="1" noChangeArrowheads="1"/>
          </p:cNvSpPr>
          <p:nvPr>
            <p:ph type="dt" sz="half" idx="2"/>
          </p:nvPr>
        </p:nvSpPr>
        <p:spPr bwMode="auto">
          <a:xfrm>
            <a:off x="6858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3" name="Rectangle 23"/>
          <p:cNvSpPr>
            <a:spLocks noGrp="1" noChangeArrowheads="1"/>
          </p:cNvSpPr>
          <p:nvPr>
            <p:ph type="ftr" sz="quarter" idx="3"/>
          </p:nvPr>
        </p:nvSpPr>
        <p:spPr bwMode="auto">
          <a:xfrm>
            <a:off x="3124200" y="63246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4" name="Rectangle 24"/>
          <p:cNvSpPr>
            <a:spLocks noGrp="1" noChangeArrowheads="1"/>
          </p:cNvSpPr>
          <p:nvPr>
            <p:ph type="sldNum" sz="quarter" idx="4"/>
          </p:nvPr>
        </p:nvSpPr>
        <p:spPr bwMode="auto">
          <a:xfrm>
            <a:off x="6553200" y="6324600"/>
            <a:ext cx="1905000" cy="457200"/>
          </a:xfrm>
          <a:prstGeom prst="rect">
            <a:avLst/>
          </a:prstGeom>
          <a:ln>
            <a:miter lim="800000"/>
          </a:ln>
        </p:spPr>
        <p:txBody>
          <a:bodyPr vert="horz" wrap="square" lIns="91440" tIns="45720" rIns="91440" bIns="45720" numCol="1" anchor="b" anchorCtr="0" compatLnSpc="1"/>
          <a:lstStyle>
            <a:lvl1pPr>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F7DF4E-07D9-428D-99A5-E8ACC7480268}" type="slidenum">
              <a:rPr kumimoji="0" lang="en-US" altLang="en-US" sz="1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1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59AA08-6299-44D8-B1C6-97D57B6BD4D8}" type="slidenum">
              <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066800" y="21018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5029200" y="21018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59AA08-6299-44D8-B1C6-97D57B6BD4D8}" type="slidenum">
              <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59AA08-6299-44D8-B1C6-97D57B6BD4D8}" type="slidenum">
              <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59AA08-6299-44D8-B1C6-97D57B6BD4D8}" type="slidenum">
              <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838200"/>
            <a:ext cx="77724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066800" y="210185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5029200" y="2101850"/>
            <a:ext cx="3810000" cy="41148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59AA08-6299-44D8-B1C6-97D57B6BD4D8}" type="slidenum">
              <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3">
    <p:bg>
      <p:bgPr>
        <a:solidFill>
          <a:schemeClr val="bg1"/>
        </a:solidFill>
        <a:effectLst/>
      </p:bgPr>
    </p:bg>
    <p:spTree>
      <p:nvGrpSpPr>
        <p:cNvPr id="1" name=""/>
        <p:cNvGrpSpPr/>
        <p:nvPr/>
      </p:nvGrpSpPr>
      <p:grpSpPr>
        <a:xfrm>
          <a:off x="0" y="0"/>
          <a:ext cx="0" cy="0"/>
          <a:chOff x="0" y="0"/>
          <a:chExt cx="0" cy="0"/>
        </a:xfrm>
      </p:grpSpPr>
      <p:sp>
        <p:nvSpPr>
          <p:cNvPr id="10" name="椭圆 9"/>
          <p:cNvSpPr/>
          <p:nvPr/>
        </p:nvSpPr>
        <p:spPr>
          <a:xfrm>
            <a:off x="1855788" y="5561013"/>
            <a:ext cx="757238"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5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319087" y="1898650"/>
            <a:ext cx="757238"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5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348538" y="-352425"/>
            <a:ext cx="757238"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5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 name="标题 1"/>
          <p:cNvSpPr>
            <a:spLocks noGrp="1"/>
          </p:cNvSpPr>
          <p:nvPr>
            <p:ph type="title"/>
          </p:nvPr>
        </p:nvSpPr>
        <p:spPr>
          <a:xfrm>
            <a:off x="148726" y="410845"/>
            <a:ext cx="2452007" cy="511110"/>
          </a:xfrm>
          <a:prstGeom prst="rect">
            <a:avLst/>
          </a:prstGeom>
        </p:spPr>
        <p:txBody>
          <a:bodyPr>
            <a:noAutofit/>
          </a:bodyPr>
          <a:lstStyle>
            <a:lvl1pPr>
              <a:defRPr sz="18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13" name="日期占位符 1"/>
          <p:cNvSpPr>
            <a:spLocks noGrp="1"/>
          </p:cNvSpPr>
          <p:nvPr>
            <p:ph type="dt" sz="half" idx="2"/>
          </p:nvPr>
        </p:nvSpPr>
        <p:spPr bwMode="auto">
          <a:xfrm>
            <a:off x="1066800" y="64135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13E7432-79C4-411A-B736-1FE4E6712DCE}" type="datetimeFigureOut">
              <a:rPr kumimoji="0" lang="zh-CN" altLang="en-US"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zh-CN" altLang="en-US"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2" name="页脚占位符 2"/>
          <p:cNvSpPr>
            <a:spLocks noGrp="1"/>
          </p:cNvSpPr>
          <p:nvPr>
            <p:ph type="ftr" sz="quarter" idx="3"/>
          </p:nvPr>
        </p:nvSpPr>
        <p:spPr bwMode="auto">
          <a:xfrm>
            <a:off x="3429000" y="64135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7" name="灯片编号占位符 3"/>
          <p:cNvSpPr>
            <a:spLocks noGrp="1"/>
          </p:cNvSpPr>
          <p:nvPr>
            <p:ph type="sldNum" sz="quarter" idx="4"/>
          </p:nvPr>
        </p:nvSpPr>
        <p:spPr bwMode="auto">
          <a:xfrm>
            <a:off x="8229600" y="6413500"/>
            <a:ext cx="9144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29B7966-8B67-4971-AA8C-11ADE7CA92D8}" type="slidenum">
              <a:rPr kumimoji="0" lang="zh-CN"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zh-CN"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9"/>
          <p:cNvSpPr>
            <a:spLocks noGrp="1"/>
          </p:cNvSpPr>
          <p:nvPr>
            <p:ph type="title"/>
          </p:nvPr>
        </p:nvSpPr>
        <p:spPr>
          <a:xfrm>
            <a:off x="1066800" y="838200"/>
            <a:ext cx="7772400"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538655" name="Rectangle 31"/>
          <p:cNvSpPr>
            <a:spLocks noGrp="1" noChangeArrowheads="1"/>
          </p:cNvSpPr>
          <p:nvPr>
            <p:ph type="dt" sz="half" idx="2"/>
          </p:nvPr>
        </p:nvSpPr>
        <p:spPr bwMode="auto">
          <a:xfrm>
            <a:off x="1066800" y="64135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0" sz="1400">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538656" name="Rectangle 32"/>
          <p:cNvSpPr>
            <a:spLocks noGrp="1" noChangeArrowheads="1"/>
          </p:cNvSpPr>
          <p:nvPr>
            <p:ph type="ftr" sz="quarter" idx="3"/>
          </p:nvPr>
        </p:nvSpPr>
        <p:spPr bwMode="auto">
          <a:xfrm>
            <a:off x="3429000" y="64135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buFontTx/>
              <a:buNone/>
              <a:defRPr kumimoji="0" sz="1400">
                <a:solidFill>
                  <a:schemeClr val="tx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538659" name="Rectangle 35"/>
          <p:cNvSpPr>
            <a:spLocks noGrp="1" noChangeArrowheads="1"/>
          </p:cNvSpPr>
          <p:nvPr>
            <p:ph type="sldNum" sz="quarter" idx="4"/>
          </p:nvPr>
        </p:nvSpPr>
        <p:spPr bwMode="auto">
          <a:xfrm>
            <a:off x="8229600" y="6413500"/>
            <a:ext cx="9144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defRPr sz="2400" noProof="1">
                <a:solidFill>
                  <a:schemeClr val="tx2"/>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59AA08-6299-44D8-B1C6-97D57B6BD4D8}" type="slidenum">
              <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en-US" altLang="en-US" sz="2400" b="0"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030" name="Rectangle 36"/>
          <p:cNvSpPr>
            <a:spLocks noGrp="1"/>
          </p:cNvSpPr>
          <p:nvPr>
            <p:ph type="body"/>
          </p:nvPr>
        </p:nvSpPr>
        <p:spPr>
          <a:xfrm>
            <a:off x="1066800" y="210185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32" name="矩形 13"/>
          <p:cNvSpPr>
            <a:spLocks noChangeArrowheads="1"/>
          </p:cNvSpPr>
          <p:nvPr/>
        </p:nvSpPr>
        <p:spPr bwMode="auto">
          <a:xfrm>
            <a:off x="474663" y="9525"/>
            <a:ext cx="8686800" cy="336550"/>
          </a:xfrm>
          <a:prstGeom prst="rect">
            <a:avLst/>
          </a:prstGeom>
          <a:solidFill>
            <a:srgbClr val="0070C0">
              <a:alpha val="70979"/>
            </a:srgbClr>
          </a:solidFill>
          <a:ln w="9525" algn="ctr">
            <a:solidFill>
              <a:schemeClr val="tx1"/>
            </a:solidFill>
            <a:miter lim="800000"/>
          </a:ln>
        </p:spPr>
        <p:txBody>
          <a:bodyPr wrap="none"/>
          <a:lstStyle>
            <a:lvl1pPr>
              <a:defRPr sz="2000">
                <a:solidFill>
                  <a:schemeClr val="tx1"/>
                </a:solidFill>
                <a:latin typeface="Times New Roman" panose="02020603050405020304" pitchFamily="18" charset="0"/>
                <a:ea typeface="宋体" panose="02010600030101010101" pitchFamily="2" charset="-122"/>
              </a:defRPr>
            </a:lvl1pPr>
            <a:lvl2pPr marL="742950" indent="-285750">
              <a:defRPr sz="2000">
                <a:solidFill>
                  <a:schemeClr val="tx1"/>
                </a:solidFill>
                <a:latin typeface="Times New Roman" panose="02020603050405020304" pitchFamily="18" charset="0"/>
                <a:ea typeface="宋体" panose="02010600030101010101" pitchFamily="2" charset="-122"/>
              </a:defRPr>
            </a:lvl2pPr>
            <a:lvl3pPr marL="1143000" indent="-228600">
              <a:defRPr sz="2000">
                <a:solidFill>
                  <a:schemeClr val="tx1"/>
                </a:solidFill>
                <a:latin typeface="Times New Roman" panose="02020603050405020304" pitchFamily="18" charset="0"/>
                <a:ea typeface="宋体" panose="02010600030101010101" pitchFamily="2" charset="-122"/>
              </a:defRPr>
            </a:lvl3pPr>
            <a:lvl4pPr marL="1600200" indent="-228600">
              <a:defRPr sz="2000">
                <a:solidFill>
                  <a:schemeClr val="tx1"/>
                </a:solidFill>
                <a:latin typeface="Times New Roman" panose="02020603050405020304" pitchFamily="18" charset="0"/>
                <a:ea typeface="宋体" panose="02010600030101010101" pitchFamily="2" charset="-122"/>
              </a:defRPr>
            </a:lvl4pPr>
            <a:lvl5pPr marL="2057400" indent="-228600">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 name="任意多边形 16"/>
          <p:cNvSpPr/>
          <p:nvPr/>
        </p:nvSpPr>
        <p:spPr>
          <a:xfrm rot="10800000">
            <a:off x="107950" y="346075"/>
            <a:ext cx="9053513" cy="12065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11112" y="-4286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14.wmf"/><Relationship Id="rId1"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15.wmf"/><Relationship Id="rId1"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6.xml"/><Relationship Id="rId2" Type="http://schemas.openxmlformats.org/officeDocument/2006/relationships/image" Target="../media/image16.wmf"/><Relationship Id="rId1"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wmf"/><Relationship Id="rId2" Type="http://schemas.openxmlformats.org/officeDocument/2006/relationships/oleObject" Target="../embeddings/oleObject5.bin"/><Relationship Id="rId1" Type="http://schemas.openxmlformats.org/officeDocument/2006/relationships/image" Target="../media/image17.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6.xml"/><Relationship Id="rId2" Type="http://schemas.openxmlformats.org/officeDocument/2006/relationships/image" Target="../media/image22.wmf"/><Relationship Id="rId1"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8.vml"/><Relationship Id="rId3" Type="http://schemas.openxmlformats.org/officeDocument/2006/relationships/slideLayout" Target="../slideLayouts/slideLayout6.xml"/><Relationship Id="rId2" Type="http://schemas.openxmlformats.org/officeDocument/2006/relationships/image" Target="../media/image24.wmf"/><Relationship Id="rId1"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ctrTitle"/>
          </p:nvPr>
        </p:nvSpPr>
        <p:spPr>
          <a:xfrm>
            <a:off x="-180975" y="1268413"/>
            <a:ext cx="6934200" cy="2133600"/>
          </a:xfrm>
          <a:ln/>
        </p:spPr>
        <p:txBody>
          <a:bodyPr vert="horz" wrap="square" lIns="91440" tIns="45720" rIns="91440" bIns="45720" anchor="b" anchorCtr="0"/>
          <a:p>
            <a:pPr algn="ctr" eaLnBrk="1" hangingPunct="1">
              <a:lnSpc>
                <a:spcPct val="85000"/>
              </a:lnSpc>
              <a:buClrTx/>
              <a:buSzTx/>
              <a:buFontTx/>
            </a:pPr>
            <a:r>
              <a:rPr lang="zh-CN" altLang="en-US" sz="5400" b="1" dirty="0">
                <a:latin typeface="+mj-lt"/>
                <a:ea typeface="+mj-ea"/>
                <a:cs typeface="+mj-cs"/>
              </a:rPr>
              <a:t>计算机系统结构</a:t>
            </a:r>
            <a:br>
              <a:rPr lang="zh-CN" altLang="en-US" sz="4000" b="1" dirty="0">
                <a:latin typeface="+mj-lt"/>
                <a:ea typeface="+mj-ea"/>
                <a:cs typeface="+mj-cs"/>
              </a:rPr>
            </a:br>
            <a:endParaRPr lang="zh-CN" altLang="en-US" sz="4000" b="1" dirty="0">
              <a:latin typeface="+mj-lt"/>
              <a:ea typeface="+mj-ea"/>
              <a:cs typeface="+mj-cs"/>
            </a:endParaRPr>
          </a:p>
        </p:txBody>
      </p:sp>
      <p:sp>
        <p:nvSpPr>
          <p:cNvPr id="7171" name="Rectangle 3"/>
          <p:cNvSpPr>
            <a:spLocks noGrp="1"/>
          </p:cNvSpPr>
          <p:nvPr>
            <p:ph type="subTitle" idx="1"/>
          </p:nvPr>
        </p:nvSpPr>
        <p:spPr>
          <a:xfrm>
            <a:off x="4932363" y="3600450"/>
            <a:ext cx="3960812" cy="1960563"/>
          </a:xfrm>
          <a:ln/>
        </p:spPr>
        <p:txBody>
          <a:bodyPr vert="horz" wrap="square" lIns="91440" tIns="45720" rIns="91440" bIns="45720" anchor="t" anchorCtr="0"/>
          <a:p>
            <a:pPr algn="ctr" eaLnBrk="1" hangingPunct="1">
              <a:buClr>
                <a:srgbClr val="A50021"/>
              </a:buClr>
              <a:buSzPct val="75000"/>
            </a:pPr>
            <a:endParaRPr lang="en-US" altLang="zh-CN" sz="2400" b="1" dirty="0">
              <a:solidFill>
                <a:schemeClr val="tx2"/>
              </a:solidFill>
              <a:latin typeface="+mn-lt"/>
              <a:ea typeface="+mn-ea"/>
              <a:cs typeface="+mn-cs"/>
            </a:endParaRPr>
          </a:p>
          <a:p>
            <a:pPr algn="ctr" eaLnBrk="1" hangingPunct="1">
              <a:buClr>
                <a:srgbClr val="A50021"/>
              </a:buClr>
              <a:buSzPct val="75000"/>
            </a:pPr>
            <a:endParaRPr lang="zh-CN" altLang="en-US" sz="2800" b="1" dirty="0">
              <a:solidFill>
                <a:schemeClr val="tx2"/>
              </a:solidFill>
              <a:latin typeface="+mn-lt"/>
              <a:ea typeface="+mn-ea"/>
              <a:cs typeface="+mn-cs"/>
            </a:endParaRPr>
          </a:p>
          <a:p>
            <a:pPr algn="ctr" eaLnBrk="1" hangingPunct="1">
              <a:buClr>
                <a:srgbClr val="A50021"/>
              </a:buClr>
              <a:buSzPct val="75000"/>
            </a:pPr>
            <a:r>
              <a:rPr lang="zh-CN" altLang="en-US" sz="2800" b="1" dirty="0">
                <a:solidFill>
                  <a:schemeClr val="tx2"/>
                </a:solidFill>
                <a:latin typeface="+mn-lt"/>
                <a:ea typeface="+mn-ea"/>
                <a:cs typeface="+mn-cs"/>
              </a:rPr>
              <a:t>上海大学计算机学院</a:t>
            </a:r>
            <a:endParaRPr lang="en-US" altLang="zh-CN" sz="2800" b="1" dirty="0">
              <a:solidFill>
                <a:schemeClr val="tx2"/>
              </a:solidFill>
              <a:latin typeface="+mn-lt"/>
              <a:ea typeface="+mn-ea"/>
              <a:cs typeface="+mn-cs"/>
            </a:endParaRPr>
          </a:p>
          <a:p>
            <a:pPr algn="ctr" eaLnBrk="1" hangingPunct="1">
              <a:buClr>
                <a:srgbClr val="A50021"/>
              </a:buClr>
              <a:buSzPct val="75000"/>
            </a:pPr>
            <a:endParaRPr lang="zh-CN" altLang="en-US" sz="2800" b="1" dirty="0">
              <a:solidFill>
                <a:schemeClr val="tx2"/>
              </a:solidFill>
              <a:latin typeface="+mn-lt"/>
              <a:ea typeface="+mn-ea"/>
              <a:cs typeface="+mn-cs"/>
            </a:endParaRPr>
          </a:p>
        </p:txBody>
      </p:sp>
      <p:pic>
        <p:nvPicPr>
          <p:cNvPr id="7172" name="图片 1"/>
          <p:cNvPicPr>
            <a:picLocks noChangeAspect="1"/>
          </p:cNvPicPr>
          <p:nvPr/>
        </p:nvPicPr>
        <p:blipFill>
          <a:blip r:embed="rId1"/>
          <a:stretch>
            <a:fillRect/>
          </a:stretch>
        </p:blipFill>
        <p:spPr>
          <a:xfrm>
            <a:off x="5899150" y="0"/>
            <a:ext cx="3195638" cy="3600450"/>
          </a:xfrm>
          <a:prstGeom prst="rect">
            <a:avLst/>
          </a:prstGeom>
          <a:noFill/>
          <a:ln w="9525">
            <a:noFill/>
          </a:ln>
        </p:spPr>
      </p:pic>
      <p:pic>
        <p:nvPicPr>
          <p:cNvPr id="7173" name="图片 2"/>
          <p:cNvPicPr>
            <a:picLocks noChangeAspect="1"/>
          </p:cNvPicPr>
          <p:nvPr/>
        </p:nvPicPr>
        <p:blipFill>
          <a:blip r:embed="rId2"/>
          <a:stretch>
            <a:fillRect/>
          </a:stretch>
        </p:blipFill>
        <p:spPr>
          <a:xfrm>
            <a:off x="25400" y="3860800"/>
            <a:ext cx="4186238" cy="25209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468313" y="260350"/>
            <a:ext cx="7772400" cy="1143000"/>
          </a:xfrm>
          <a:ln/>
        </p:spPr>
        <p:txBody>
          <a:bodyPr vert="horz" wrap="square" lIns="91440" tIns="45720" rIns="91440" bIns="45720" anchor="b" anchorCtr="0"/>
          <a:p>
            <a:pPr eaLnBrk="1" hangingPunct="1"/>
            <a:r>
              <a:rPr lang="en-US" altLang="zh-CN" sz="3600" dirty="0"/>
              <a:t>1.2.3 </a:t>
            </a:r>
            <a:r>
              <a:rPr lang="zh-CN" altLang="en-US" sz="3600" dirty="0"/>
              <a:t>应用发展的影响</a:t>
            </a:r>
            <a:endParaRPr lang="zh-CN" altLang="en-US" sz="3600" dirty="0"/>
          </a:p>
        </p:txBody>
      </p:sp>
      <p:sp>
        <p:nvSpPr>
          <p:cNvPr id="19459" name="Rectangle 3"/>
          <p:cNvSpPr>
            <a:spLocks noGrp="1"/>
          </p:cNvSpPr>
          <p:nvPr>
            <p:ph idx="1"/>
          </p:nvPr>
        </p:nvSpPr>
        <p:spPr>
          <a:xfrm>
            <a:off x="611188" y="1484313"/>
            <a:ext cx="8077200" cy="5373687"/>
          </a:xfrm>
          <a:ln/>
        </p:spPr>
        <p:txBody>
          <a:bodyPr vert="horz" wrap="square" lIns="91440" tIns="45720" rIns="91440" bIns="45720" anchor="t" anchorCtr="0"/>
          <a:p>
            <a:pPr eaLnBrk="1" hangingPunct="1"/>
            <a:r>
              <a:rPr lang="zh-CN" altLang="en-US" dirty="0"/>
              <a:t>应用需求</a:t>
            </a:r>
            <a:endParaRPr lang="zh-CN" altLang="en-US" dirty="0"/>
          </a:p>
          <a:p>
            <a:pPr lvl="1" eaLnBrk="1" hangingPunct="1">
              <a:buClr>
                <a:srgbClr val="A50021"/>
              </a:buClr>
              <a:buFont typeface="Wingdings" panose="05000000000000000000" pitchFamily="2" charset="2"/>
              <a:buChar char="Ø"/>
            </a:pPr>
            <a:r>
              <a:rPr lang="zh-CN" altLang="en-US" sz="2200" dirty="0"/>
              <a:t>高结构化数值计算：气象模型、流体流动、有限元分析</a:t>
            </a:r>
            <a:endParaRPr lang="zh-CN" altLang="en-US" sz="2200" dirty="0"/>
          </a:p>
          <a:p>
            <a:pPr lvl="1" eaLnBrk="1" hangingPunct="1">
              <a:buClr>
                <a:srgbClr val="A50021"/>
              </a:buClr>
              <a:buFont typeface="Wingdings" panose="05000000000000000000" pitchFamily="2" charset="2"/>
              <a:buChar char="Ø"/>
            </a:pPr>
            <a:r>
              <a:rPr lang="zh-CN" altLang="en-US" sz="2200" dirty="0"/>
              <a:t>非结构化的数值计算：蒙特卡洛模拟、稀疏矩阵</a:t>
            </a:r>
            <a:endParaRPr lang="zh-CN" altLang="en-US" sz="2200" dirty="0"/>
          </a:p>
          <a:p>
            <a:pPr lvl="1" eaLnBrk="1" hangingPunct="1">
              <a:buClr>
                <a:srgbClr val="A50021"/>
              </a:buClr>
              <a:buFont typeface="Wingdings" panose="05000000000000000000" pitchFamily="2" charset="2"/>
              <a:buChar char="Ø"/>
            </a:pPr>
            <a:r>
              <a:rPr lang="zh-CN" altLang="en-US" sz="2200" dirty="0"/>
              <a:t>实时多因素问题：语音识别、图像处理、计算机视觉</a:t>
            </a:r>
            <a:endParaRPr lang="zh-CN" altLang="en-US" sz="2200" dirty="0"/>
          </a:p>
          <a:p>
            <a:pPr lvl="1" eaLnBrk="1" hangingPunct="1">
              <a:buClr>
                <a:srgbClr val="A50021"/>
              </a:buClr>
              <a:buFont typeface="Wingdings" panose="05000000000000000000" pitchFamily="2" charset="2"/>
              <a:buChar char="Ø"/>
            </a:pPr>
            <a:r>
              <a:rPr lang="zh-CN" altLang="en-US" sz="2200" dirty="0"/>
              <a:t>海量存储和输入输出密集问题：数据库、事物处理</a:t>
            </a:r>
            <a:endParaRPr lang="zh-CN" altLang="en-US" sz="2200" dirty="0"/>
          </a:p>
          <a:p>
            <a:pPr lvl="1" eaLnBrk="1" hangingPunct="1">
              <a:buClr>
                <a:srgbClr val="A50021"/>
              </a:buClr>
              <a:buFont typeface="Wingdings" panose="05000000000000000000" pitchFamily="2" charset="2"/>
              <a:buChar char="Ø"/>
            </a:pPr>
            <a:r>
              <a:rPr lang="zh-CN" altLang="en-US" sz="2200" dirty="0"/>
              <a:t>图形学和设计系统：计算机辅助设计</a:t>
            </a:r>
            <a:endParaRPr lang="zh-CN" altLang="en-US" sz="2200" dirty="0"/>
          </a:p>
          <a:p>
            <a:pPr eaLnBrk="1" hangingPunct="1"/>
            <a:r>
              <a:rPr lang="zh-CN" altLang="en-US" dirty="0"/>
              <a:t>三个时期</a:t>
            </a:r>
            <a:endParaRPr lang="zh-CN" altLang="en-US" dirty="0"/>
          </a:p>
          <a:p>
            <a:pPr lvl="1" eaLnBrk="1" hangingPunct="1">
              <a:buClr>
                <a:srgbClr val="A50021"/>
              </a:buClr>
              <a:buFont typeface="Wingdings" panose="05000000000000000000" pitchFamily="2" charset="2"/>
              <a:buChar char="Ø"/>
            </a:pPr>
            <a:r>
              <a:rPr lang="zh-CN" altLang="en-US" sz="2200" dirty="0"/>
              <a:t>通用计算机：通用计算</a:t>
            </a:r>
            <a:endParaRPr lang="zh-CN" altLang="en-US" sz="2200" dirty="0"/>
          </a:p>
          <a:p>
            <a:pPr lvl="1" eaLnBrk="1" hangingPunct="1">
              <a:buClr>
                <a:srgbClr val="A50021"/>
              </a:buClr>
              <a:buFont typeface="Wingdings" panose="05000000000000000000" pitchFamily="2" charset="2"/>
              <a:buChar char="Ø"/>
            </a:pPr>
            <a:r>
              <a:rPr lang="zh-CN" altLang="en-US" sz="2200" dirty="0"/>
              <a:t>专用计算机：科学计算、事务处理、实时控制</a:t>
            </a:r>
            <a:endParaRPr lang="zh-CN" altLang="en-US" sz="2200" dirty="0"/>
          </a:p>
          <a:p>
            <a:pPr lvl="1" eaLnBrk="1" hangingPunct="1">
              <a:buClr>
                <a:srgbClr val="A50021"/>
              </a:buClr>
              <a:buFont typeface="Wingdings" panose="05000000000000000000" pitchFamily="2" charset="2"/>
              <a:buChar char="Ø"/>
            </a:pPr>
            <a:r>
              <a:rPr lang="zh-CN" altLang="en-US" sz="2200" dirty="0"/>
              <a:t>高性能通用机：满足多种需求</a:t>
            </a:r>
            <a:endParaRPr lang="zh-CN" altLang="en-US" sz="2200" dirty="0"/>
          </a:p>
          <a:p>
            <a:pPr lvl="1" eaLnBrk="1" hangingPunct="1">
              <a:buClr>
                <a:srgbClr val="A50021"/>
              </a:buClr>
              <a:buFont typeface="Wingdings" panose="05000000000000000000" pitchFamily="2" charset="2"/>
              <a:buChar char="Ø"/>
            </a:pPr>
            <a:r>
              <a:rPr lang="zh-CN" altLang="en-US" sz="2200" dirty="0"/>
              <a:t>目前又开始多种专用处理机的研制</a:t>
            </a:r>
            <a:endParaRPr lang="zh-CN" altLang="en-US" sz="2200" dirty="0"/>
          </a:p>
          <a:p>
            <a:pPr eaLnBrk="1" hangingPunct="1"/>
            <a:endParaRPr lang="zh-CN" alt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3"/>
          <p:cNvSpPr>
            <a:spLocks noGrp="1"/>
          </p:cNvSpPr>
          <p:nvPr>
            <p:ph idx="1"/>
          </p:nvPr>
        </p:nvSpPr>
        <p:spPr>
          <a:xfrm>
            <a:off x="593725" y="1268413"/>
            <a:ext cx="8299450" cy="4752975"/>
          </a:xfrm>
          <a:ln/>
        </p:spPr>
        <p:txBody>
          <a:bodyPr vert="horz" wrap="square" lIns="91440" tIns="45720" rIns="91440" bIns="45720" anchor="t" anchorCtr="0"/>
          <a:p>
            <a:pPr eaLnBrk="1" hangingPunct="1"/>
            <a:r>
              <a:rPr lang="zh-CN" altLang="en-US" sz="3600" dirty="0"/>
              <a:t>两个发展趋势</a:t>
            </a:r>
            <a:endParaRPr lang="zh-CN" altLang="en-US" sz="3600" dirty="0"/>
          </a:p>
          <a:p>
            <a:pPr lvl="1" eaLnBrk="1" hangingPunct="1">
              <a:buClr>
                <a:srgbClr val="A50021"/>
              </a:buClr>
              <a:buFont typeface="Wingdings" panose="05000000000000000000" pitchFamily="2" charset="2"/>
              <a:buChar char="Ø"/>
            </a:pPr>
            <a:r>
              <a:rPr lang="zh-CN" altLang="en-US" dirty="0"/>
              <a:t>维持价格不变，利用</a:t>
            </a:r>
            <a:r>
              <a:rPr lang="en-US" altLang="zh-CN" dirty="0"/>
              <a:t>VLSI</a:t>
            </a:r>
            <a:r>
              <a:rPr lang="zh-CN" altLang="en-US" dirty="0"/>
              <a:t>技术等，提高性能</a:t>
            </a:r>
            <a:endParaRPr lang="zh-CN" altLang="en-US" dirty="0"/>
          </a:p>
          <a:p>
            <a:pPr lvl="1" eaLnBrk="1" hangingPunct="1">
              <a:buClr>
                <a:srgbClr val="A50021"/>
              </a:buClr>
              <a:buFont typeface="Wingdings" panose="05000000000000000000" pitchFamily="2" charset="2"/>
              <a:buChar char="Ø"/>
            </a:pPr>
            <a:r>
              <a:rPr lang="zh-CN" altLang="en-US" dirty="0"/>
              <a:t>性能基本不变，价格迅速下降</a:t>
            </a:r>
            <a:endParaRPr lang="zh-CN" altLang="en-US" dirty="0"/>
          </a:p>
          <a:p>
            <a:pPr eaLnBrk="1" hangingPunct="1"/>
            <a:r>
              <a:rPr lang="zh-CN" altLang="en-US" sz="3600" dirty="0"/>
              <a:t>三种设计思想</a:t>
            </a:r>
            <a:endParaRPr lang="zh-CN" altLang="en-US" sz="3600" dirty="0"/>
          </a:p>
          <a:p>
            <a:pPr lvl="1" eaLnBrk="1" hangingPunct="1">
              <a:buClr>
                <a:srgbClr val="A50021"/>
              </a:buClr>
              <a:buFont typeface="Wingdings" panose="05000000000000000000" pitchFamily="2" charset="2"/>
              <a:buChar char="Ø"/>
            </a:pPr>
            <a:r>
              <a:rPr lang="zh-CN" altLang="en-US" dirty="0"/>
              <a:t>最高性能价格比：商用机</a:t>
            </a:r>
            <a:endParaRPr lang="zh-CN" altLang="en-US" dirty="0"/>
          </a:p>
          <a:p>
            <a:pPr lvl="1" eaLnBrk="1" hangingPunct="1">
              <a:buClr>
                <a:srgbClr val="A50021"/>
              </a:buClr>
              <a:buFont typeface="Wingdings" panose="05000000000000000000" pitchFamily="2" charset="2"/>
              <a:buChar char="Ø"/>
            </a:pPr>
            <a:r>
              <a:rPr lang="zh-CN" altLang="en-US" dirty="0"/>
              <a:t>最高性能：国家安全需要，例如，银河计算机，神舟计算机等</a:t>
            </a:r>
            <a:endParaRPr lang="en-US" altLang="zh-CN" dirty="0"/>
          </a:p>
          <a:p>
            <a:pPr lvl="1" eaLnBrk="1" hangingPunct="1">
              <a:buClr>
                <a:srgbClr val="A50021"/>
              </a:buClr>
              <a:buFont typeface="Wingdings" panose="05000000000000000000" pitchFamily="2" charset="2"/>
              <a:buChar char="Ø"/>
            </a:pPr>
            <a:r>
              <a:rPr lang="zh-CN" altLang="en-US" dirty="0"/>
              <a:t>最低价格：家用学习机等</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468313" y="333375"/>
            <a:ext cx="7772400" cy="1143000"/>
          </a:xfrm>
          <a:ln/>
        </p:spPr>
        <p:txBody>
          <a:bodyPr vert="horz" wrap="square" lIns="91440" tIns="45720" rIns="91440" bIns="45720" anchor="b" anchorCtr="0"/>
          <a:p>
            <a:pPr eaLnBrk="1" hangingPunct="1"/>
            <a:r>
              <a:rPr lang="en-US" altLang="zh-CN" sz="3600" dirty="0"/>
              <a:t>1.2.4 </a:t>
            </a:r>
            <a:r>
              <a:rPr lang="zh-CN" altLang="en-US" sz="3600" dirty="0"/>
              <a:t>算法的影响</a:t>
            </a:r>
            <a:endParaRPr lang="zh-CN" altLang="en-US" sz="3600" dirty="0"/>
          </a:p>
        </p:txBody>
      </p:sp>
      <p:sp>
        <p:nvSpPr>
          <p:cNvPr id="21507" name="Rectangle 3"/>
          <p:cNvSpPr>
            <a:spLocks noGrp="1"/>
          </p:cNvSpPr>
          <p:nvPr>
            <p:ph idx="1"/>
          </p:nvPr>
        </p:nvSpPr>
        <p:spPr>
          <a:xfrm>
            <a:off x="611188" y="1557338"/>
            <a:ext cx="8532812" cy="5300662"/>
          </a:xfrm>
          <a:ln/>
        </p:spPr>
        <p:txBody>
          <a:bodyPr vert="horz" wrap="square" lIns="91440" tIns="45720" rIns="91440" bIns="45720" anchor="t" anchorCtr="0"/>
          <a:p>
            <a:pPr eaLnBrk="1" hangingPunct="1"/>
            <a:r>
              <a:rPr lang="zh-CN" altLang="en-US" dirty="0">
                <a:solidFill>
                  <a:srgbClr val="A50021"/>
                </a:solidFill>
              </a:rPr>
              <a:t>在多个层次上，算法影响系统结构，</a:t>
            </a:r>
            <a:r>
              <a:rPr lang="zh-CN" altLang="en-US" dirty="0"/>
              <a:t>例如：</a:t>
            </a:r>
            <a:endParaRPr lang="zh-CN" altLang="en-US" dirty="0"/>
          </a:p>
          <a:p>
            <a:pPr lvl="1" eaLnBrk="1" hangingPunct="1">
              <a:buClr>
                <a:srgbClr val="A50021"/>
              </a:buClr>
              <a:buFont typeface="Wingdings" panose="05000000000000000000" pitchFamily="2" charset="2"/>
              <a:buChar char="Ø"/>
            </a:pPr>
            <a:r>
              <a:rPr lang="zh-CN" altLang="en-US" dirty="0">
                <a:solidFill>
                  <a:srgbClr val="000000"/>
                </a:solidFill>
              </a:rPr>
              <a:t>快速乘法、除法、开平方等的实现</a:t>
            </a:r>
            <a:endParaRPr lang="zh-CN" altLang="en-US" dirty="0">
              <a:solidFill>
                <a:srgbClr val="000000"/>
              </a:solidFill>
            </a:endParaRPr>
          </a:p>
          <a:p>
            <a:pPr lvl="1" eaLnBrk="1" hangingPunct="1">
              <a:buClr>
                <a:srgbClr val="A50021"/>
              </a:buClr>
              <a:buFont typeface="Wingdings" panose="05000000000000000000" pitchFamily="2" charset="2"/>
              <a:buChar char="Ø"/>
            </a:pPr>
            <a:r>
              <a:rPr lang="zh-CN" altLang="en-US" dirty="0">
                <a:solidFill>
                  <a:srgbClr val="000000"/>
                </a:solidFill>
              </a:rPr>
              <a:t>记分板算法、</a:t>
            </a:r>
            <a:r>
              <a:rPr lang="en-US" altLang="zh-CN" dirty="0">
                <a:solidFill>
                  <a:srgbClr val="000000"/>
                </a:solidFill>
              </a:rPr>
              <a:t>Tomasulo</a:t>
            </a:r>
            <a:r>
              <a:rPr lang="zh-CN" altLang="en-US" dirty="0">
                <a:solidFill>
                  <a:srgbClr val="000000"/>
                </a:solidFill>
              </a:rPr>
              <a:t>算法等动态流水线调试算法，提高指令级并行性</a:t>
            </a:r>
            <a:endParaRPr lang="zh-CN" altLang="en-US" dirty="0">
              <a:solidFill>
                <a:srgbClr val="000000"/>
              </a:solidFill>
            </a:endParaRPr>
          </a:p>
          <a:p>
            <a:pPr lvl="1" eaLnBrk="1" hangingPunct="1">
              <a:buClr>
                <a:srgbClr val="A50021"/>
              </a:buClr>
              <a:buFont typeface="Wingdings" panose="05000000000000000000" pitchFamily="2" charset="2"/>
              <a:buChar char="Ø"/>
            </a:pPr>
            <a:r>
              <a:rPr lang="zh-CN" altLang="en-US" dirty="0">
                <a:solidFill>
                  <a:srgbClr val="000000"/>
                </a:solidFill>
              </a:rPr>
              <a:t>消除名字相关、数据相关、控制相关的算法</a:t>
            </a:r>
            <a:endParaRPr lang="zh-CN" altLang="en-US" dirty="0">
              <a:solidFill>
                <a:srgbClr val="000000"/>
              </a:solidFill>
            </a:endParaRPr>
          </a:p>
          <a:p>
            <a:pPr lvl="1" eaLnBrk="1" hangingPunct="1">
              <a:buClr>
                <a:srgbClr val="A50021"/>
              </a:buClr>
              <a:buFont typeface="Wingdings" panose="05000000000000000000" pitchFamily="2" charset="2"/>
              <a:buChar char="Ø"/>
            </a:pPr>
            <a:r>
              <a:rPr lang="zh-CN" altLang="en-US" dirty="0">
                <a:solidFill>
                  <a:srgbClr val="000000"/>
                </a:solidFill>
              </a:rPr>
              <a:t>有些问题，如果算法上有突破，不需要高性能的系统结构，而在普通系统上就能得到解决</a:t>
            </a:r>
            <a:endParaRPr lang="zh-CN" altLang="en-US" dirty="0">
              <a:solidFill>
                <a:srgbClr val="000000"/>
              </a:solidFill>
            </a:endParaRPr>
          </a:p>
          <a:p>
            <a:pPr lvl="1" eaLnBrk="1" hangingPunct="1">
              <a:buClr>
                <a:srgbClr val="A50021"/>
              </a:buClr>
              <a:buFont typeface="Wingdings" panose="05000000000000000000" pitchFamily="2" charset="2"/>
              <a:buChar char="Ø"/>
            </a:pPr>
            <a:r>
              <a:rPr lang="zh-CN" altLang="en-US" dirty="0">
                <a:solidFill>
                  <a:srgbClr val="000000"/>
                </a:solidFill>
              </a:rPr>
              <a:t>许多算法还有改进的余地，通过算法的研究能够大幅度提高系统的性能</a:t>
            </a:r>
            <a:endParaRPr lang="zh-CN" altLang="en-US" dirty="0">
              <a:solidFill>
                <a:srgbClr val="000000"/>
              </a:solidFill>
            </a:endParaRPr>
          </a:p>
          <a:p>
            <a:pPr lvl="1" eaLnBrk="1" hangingPunct="1">
              <a:buClr>
                <a:srgbClr val="A50021"/>
              </a:buClr>
              <a:buFont typeface="Wingdings" panose="05000000000000000000" pitchFamily="2" charset="2"/>
              <a:buChar char="Ø"/>
            </a:pPr>
            <a:r>
              <a:rPr lang="zh-CN" altLang="en-US" dirty="0">
                <a:solidFill>
                  <a:srgbClr val="000000"/>
                </a:solidFill>
              </a:rPr>
              <a:t>系统结构设计者要研究算法，应该研究一系列算法，使所有同类问题都能很好解决</a:t>
            </a:r>
            <a:endParaRPr lang="zh-CN" altLang="en-US"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a:xfrm>
            <a:off x="611188" y="981075"/>
            <a:ext cx="6367462" cy="431800"/>
          </a:xfrm>
          <a:ln/>
        </p:spPr>
        <p:txBody>
          <a:bodyPr vert="horz" wrap="square" lIns="91440" tIns="45720" rIns="91440" bIns="45720" anchor="b" anchorCtr="0"/>
          <a:p>
            <a:pPr eaLnBrk="1" hangingPunct="1"/>
            <a:r>
              <a:rPr lang="zh-CN" altLang="zh-CN" sz="3600" b="0" dirty="0">
                <a:solidFill>
                  <a:schemeClr val="tx2"/>
                </a:solidFill>
                <a:latin typeface="+mj-lt"/>
                <a:ea typeface="+mj-ea"/>
                <a:cs typeface="+mj-cs"/>
              </a:rPr>
              <a:t>1.2.5  价格对系统结构的影响</a:t>
            </a:r>
            <a:endParaRPr lang="zh-CN" altLang="zh-CN" sz="3600" b="0" dirty="0">
              <a:solidFill>
                <a:schemeClr val="tx2"/>
              </a:solidFill>
              <a:latin typeface="+mj-lt"/>
              <a:ea typeface="+mj-ea"/>
              <a:cs typeface="+mj-cs"/>
            </a:endParaRPr>
          </a:p>
        </p:txBody>
      </p:sp>
      <p:sp>
        <p:nvSpPr>
          <p:cNvPr id="53250" name="文本框 5"/>
          <p:cNvSpPr txBox="1">
            <a:spLocks noChangeArrowheads="1"/>
          </p:cNvSpPr>
          <p:nvPr/>
        </p:nvSpPr>
        <p:spPr bwMode="auto">
          <a:xfrm>
            <a:off x="611188" y="1844675"/>
            <a:ext cx="82089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等线" panose="02010600030101010101" pitchFamily="2" charset="-122"/>
                <a:ea typeface="等线" panose="02010600030101010101" pitchFamily="2" charset="-122"/>
              </a:defRPr>
            </a:lvl1pPr>
            <a:lvl2pPr eaLnBrk="0" hangingPunct="0">
              <a:defRPr>
                <a:solidFill>
                  <a:schemeClr val="tx1"/>
                </a:solidFill>
                <a:latin typeface="等线" panose="02010600030101010101" pitchFamily="2" charset="-122"/>
                <a:ea typeface="等线" panose="02010600030101010101" pitchFamily="2" charset="-122"/>
              </a:defRPr>
            </a:lvl2pPr>
            <a:lvl3pPr eaLnBrk="0" hangingPunct="0">
              <a:defRPr>
                <a:solidFill>
                  <a:schemeClr val="tx1"/>
                </a:solidFill>
                <a:latin typeface="等线" panose="02010600030101010101" pitchFamily="2" charset="-122"/>
                <a:ea typeface="等线" panose="02010600030101010101" pitchFamily="2" charset="-122"/>
              </a:defRPr>
            </a:lvl3pPr>
            <a:lvl4pPr eaLnBrk="0" hangingPunct="0">
              <a:defRPr>
                <a:solidFill>
                  <a:schemeClr val="tx1"/>
                </a:solidFill>
                <a:latin typeface="等线" panose="02010600030101010101" pitchFamily="2" charset="-122"/>
                <a:ea typeface="等线" panose="02010600030101010101" pitchFamily="2" charset="-122"/>
              </a:defRPr>
            </a:lvl4pPr>
            <a:lvl5pPr eaLnBrk="0" hangingPunct="0">
              <a:defRPr>
                <a:solidFill>
                  <a:schemeClr val="tx1"/>
                </a:solidFill>
                <a:latin typeface="等线" panose="02010600030101010101" pitchFamily="2" charset="-122"/>
                <a:ea typeface="等线" panose="02010600030101010101" pitchFamily="2" charset="-122"/>
              </a:defRPr>
            </a:lvl5pPr>
            <a:lvl6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514350" marR="0" lvl="0" indent="-51435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3200" b="0" i="0" u="none" strike="noStrike" kern="1200" cap="none" spc="0" normalizeH="0" baseline="0" noProof="0" dirty="0">
                <a:ln>
                  <a:noFill/>
                </a:ln>
                <a:solidFill>
                  <a:schemeClr val="tx1"/>
                </a:solidFill>
                <a:effectLst/>
                <a:uLnTx/>
                <a:uFillTx/>
                <a:latin typeface="+mn-lt"/>
                <a:ea typeface="+mn-ea"/>
                <a:cs typeface="+mn-cs"/>
              </a:rPr>
              <a:t>性能价格比</a:t>
            </a:r>
            <a:r>
              <a:rPr kumimoji="0" lang="zh-CN" altLang="zh-CN" sz="3200" b="0" i="0" u="none" strike="noStrike" kern="1200" cap="none" spc="0" normalizeH="0" baseline="0" noProof="0" dirty="0" smtClean="0">
                <a:ln>
                  <a:noFill/>
                </a:ln>
                <a:solidFill>
                  <a:schemeClr val="tx1"/>
                </a:solidFill>
                <a:effectLst/>
                <a:uLnTx/>
                <a:uFillTx/>
                <a:latin typeface="+mn-lt"/>
                <a:ea typeface="+mn-ea"/>
                <a:cs typeface="+mn-cs"/>
              </a:rPr>
              <a:t>能较好</a:t>
            </a:r>
            <a:r>
              <a:rPr kumimoji="0" lang="zh-CN" altLang="zh-CN" sz="3200" b="0" i="0" u="none" strike="noStrike" kern="1200" cap="none" spc="0" normalizeH="0" baseline="0" noProof="0" dirty="0">
                <a:ln>
                  <a:noFill/>
                </a:ln>
                <a:solidFill>
                  <a:schemeClr val="tx1"/>
                </a:solidFill>
                <a:effectLst/>
                <a:uLnTx/>
                <a:uFillTx/>
                <a:latin typeface="+mn-lt"/>
                <a:ea typeface="+mn-ea"/>
                <a:cs typeface="+mn-cs"/>
              </a:rPr>
              <a:t>地反映系统之间的相对性能</a:t>
            </a:r>
            <a:endParaRPr kumimoji="0" lang="zh-CN"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zh-CN"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3200" b="0" i="0" u="none" strike="noStrike" kern="1200" cap="none" spc="0" normalizeH="0" baseline="0" noProof="0" dirty="0">
                <a:ln>
                  <a:noFill/>
                </a:ln>
                <a:solidFill>
                  <a:schemeClr val="tx1"/>
                </a:solidFill>
                <a:effectLst/>
                <a:uLnTx/>
                <a:uFillTx/>
                <a:latin typeface="+mn-lt"/>
                <a:ea typeface="+mn-ea"/>
                <a:cs typeface="+mn-cs"/>
              </a:rPr>
              <a:t>从用户的角度分析有两个特点</a:t>
            </a:r>
            <a:r>
              <a:rPr kumimoji="0" lang="zh-CN" altLang="zh-CN" sz="3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3200" b="0" i="0" u="none" strike="noStrike" kern="1200" cap="none" spc="0" normalizeH="0" baseline="0" noProof="0" dirty="0" smtClean="0">
              <a:ln>
                <a:noFill/>
              </a:ln>
              <a:solidFill>
                <a:schemeClr val="tx1"/>
              </a:solidFill>
              <a:effectLst/>
              <a:uLnTx/>
              <a:uFillTx/>
              <a:latin typeface="+mn-lt"/>
              <a:ea typeface="+mn-ea"/>
              <a:cs typeface="+mn-cs"/>
            </a:endParaRPr>
          </a:p>
          <a:p>
            <a:pPr marL="989330" marR="0" lvl="1" indent="-532130" algn="l" defTabSz="914400" rtl="0" eaLnBrk="1" fontAlgn="base" latinLnBrk="0" hangingPunct="1">
              <a:lnSpc>
                <a:spcPct val="100000"/>
              </a:lnSpc>
              <a:spcBef>
                <a:spcPct val="0"/>
              </a:spcBef>
              <a:spcAft>
                <a:spcPct val="0"/>
              </a:spcAft>
              <a:buClrTx/>
              <a:buSzTx/>
              <a:buFontTx/>
              <a:buNone/>
              <a:defRPr/>
            </a:pPr>
            <a:r>
              <a:rPr kumimoji="0" lang="zh-CN" altLang="zh-CN" sz="3200" b="0" i="0" u="none" strike="noStrike" kern="1200" cap="none" spc="0" normalizeH="0" baseline="0" noProof="0" dirty="0" smtClean="0">
                <a:ln>
                  <a:noFill/>
                </a:ln>
                <a:solidFill>
                  <a:schemeClr val="tx1"/>
                </a:solidFill>
                <a:effectLst/>
                <a:uLnTx/>
                <a:uFillTx/>
                <a:latin typeface="+mn-lt"/>
                <a:ea typeface="+mn-ea"/>
                <a:cs typeface="+mn-cs"/>
              </a:rPr>
              <a:t>① </a:t>
            </a:r>
            <a:r>
              <a:rPr kumimoji="0" lang="zh-CN" altLang="zh-CN" sz="3200" b="0" i="0" u="none" strike="noStrike" kern="1200" cap="none" spc="0" normalizeH="0" baseline="0" noProof="0" dirty="0">
                <a:ln>
                  <a:noFill/>
                </a:ln>
                <a:solidFill>
                  <a:schemeClr val="tx1"/>
                </a:solidFill>
                <a:effectLst/>
                <a:uLnTx/>
                <a:uFillTx/>
                <a:latin typeface="+mn-lt"/>
                <a:ea typeface="+mn-ea"/>
                <a:cs typeface="+mn-cs"/>
              </a:rPr>
              <a:t>用户总是希望以相同价格获得性能更高的</a:t>
            </a:r>
            <a:r>
              <a:rPr kumimoji="0" lang="zh-CN" altLang="zh-CN" sz="3200" b="0" i="0" u="none" strike="noStrike" kern="1200" cap="none" spc="0" normalizeH="0" baseline="0" noProof="0" dirty="0" smtClean="0">
                <a:ln>
                  <a:noFill/>
                </a:ln>
                <a:solidFill>
                  <a:schemeClr val="tx1"/>
                </a:solidFill>
                <a:effectLst/>
                <a:uLnTx/>
                <a:uFillTx/>
                <a:latin typeface="+mn-lt"/>
                <a:ea typeface="+mn-ea"/>
                <a:cs typeface="+mn-cs"/>
              </a:rPr>
              <a:t>系统</a:t>
            </a:r>
            <a:endParaRPr kumimoji="0" lang="en-US" altLang="zh-CN" sz="32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zh-CN" sz="3200" b="0" i="0" u="none" strike="noStrike" kern="1200" cap="none" spc="0" normalizeH="0" baseline="0" noProof="0" dirty="0" smtClean="0">
                <a:ln>
                  <a:noFill/>
                </a:ln>
                <a:solidFill>
                  <a:schemeClr val="tx1"/>
                </a:solidFill>
                <a:effectLst/>
                <a:uLnTx/>
                <a:uFillTx/>
                <a:latin typeface="+mn-lt"/>
                <a:ea typeface="+mn-ea"/>
                <a:cs typeface="+mn-cs"/>
              </a:rPr>
              <a:t>② </a:t>
            </a:r>
            <a:r>
              <a:rPr kumimoji="0" lang="zh-CN" altLang="zh-CN" sz="3200" b="0" i="0" u="none" strike="noStrike" kern="1200" cap="none" spc="0" normalizeH="0" baseline="0" noProof="0" dirty="0">
                <a:ln>
                  <a:noFill/>
                </a:ln>
                <a:solidFill>
                  <a:schemeClr val="tx1"/>
                </a:solidFill>
                <a:effectLst/>
                <a:uLnTx/>
                <a:uFillTx/>
                <a:latin typeface="+mn-lt"/>
                <a:ea typeface="+mn-ea"/>
                <a:cs typeface="+mn-cs"/>
              </a:rPr>
              <a:t>大多数用户更愿意获得更高性能的</a:t>
            </a:r>
            <a:r>
              <a:rPr kumimoji="0" lang="zh-CN" altLang="zh-CN" sz="3200" b="0" i="0" u="none" strike="noStrike" kern="1200" cap="none" spc="0" normalizeH="0" baseline="0" noProof="0" dirty="0" smtClean="0">
                <a:ln>
                  <a:noFill/>
                </a:ln>
                <a:solidFill>
                  <a:schemeClr val="tx1"/>
                </a:solidFill>
                <a:effectLst/>
                <a:uLnTx/>
                <a:uFillTx/>
                <a:latin typeface="+mn-lt"/>
                <a:ea typeface="+mn-ea"/>
                <a:cs typeface="+mn-cs"/>
              </a:rPr>
              <a:t>系统</a:t>
            </a:r>
            <a:endParaRPr kumimoji="0" lang="zh-CN"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zh-CN" sz="3200" b="0"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1" fontAlgn="base" latinLnBrk="0" hangingPunct="1">
              <a:lnSpc>
                <a:spcPct val="100000"/>
              </a:lnSpc>
              <a:spcBef>
                <a:spcPct val="0"/>
              </a:spcBef>
              <a:spcAft>
                <a:spcPct val="0"/>
              </a:spcAft>
              <a:buClrTx/>
              <a:buSzTx/>
              <a:buFont typeface="Wingdings" panose="05000000000000000000" pitchFamily="2" charset="2"/>
              <a:buChar char="Ø"/>
              <a:defRPr/>
            </a:pPr>
            <a:r>
              <a:rPr kumimoji="0" lang="zh-CN" altLang="zh-CN" sz="3200" b="0" i="0" u="none" strike="noStrike" kern="1200" cap="none" spc="0" normalizeH="0" baseline="0" noProof="0" dirty="0">
                <a:ln>
                  <a:noFill/>
                </a:ln>
                <a:solidFill>
                  <a:schemeClr val="tx1"/>
                </a:solidFill>
                <a:effectLst/>
                <a:uLnTx/>
                <a:uFillTx/>
                <a:latin typeface="+mn-lt"/>
                <a:ea typeface="+mn-ea"/>
                <a:cs typeface="+mn-cs"/>
              </a:rPr>
              <a:t>小型机</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--&gt;</a:t>
            </a:r>
            <a:r>
              <a:rPr kumimoji="0" lang="zh-CN" altLang="zh-CN" sz="3200" b="0" i="0" u="none" strike="noStrike" kern="1200" cap="none" spc="0" normalizeH="0" baseline="0" noProof="0" dirty="0">
                <a:ln>
                  <a:noFill/>
                </a:ln>
                <a:solidFill>
                  <a:schemeClr val="tx1"/>
                </a:solidFill>
                <a:effectLst/>
                <a:uLnTx/>
                <a:uFillTx/>
                <a:latin typeface="+mn-lt"/>
                <a:ea typeface="+mn-ea"/>
                <a:cs typeface="+mn-cs"/>
              </a:rPr>
              <a:t>集群</a:t>
            </a:r>
            <a:endParaRPr kumimoji="0" lang="zh-CN" altLang="zh-C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xfrm>
            <a:off x="539750" y="981075"/>
            <a:ext cx="6078538" cy="382588"/>
          </a:xfrm>
          <a:ln/>
        </p:spPr>
        <p:txBody>
          <a:bodyPr vert="horz" wrap="square" lIns="91440" tIns="45720" rIns="91440" bIns="45720" anchor="b" anchorCtr="0"/>
          <a:p>
            <a:pPr eaLnBrk="1" hangingPunct="1"/>
            <a:r>
              <a:rPr lang="zh-CN" altLang="zh-CN" sz="3600" dirty="0">
                <a:solidFill>
                  <a:schemeClr val="tx2"/>
                </a:solidFill>
                <a:latin typeface="+mj-lt"/>
                <a:ea typeface="+mj-ea"/>
                <a:cs typeface="+mj-cs"/>
              </a:rPr>
              <a:t>1.2.6  功耗对系统结构的影响</a:t>
            </a:r>
            <a:endParaRPr lang="zh-CN" altLang="zh-CN" sz="3600" dirty="0">
              <a:solidFill>
                <a:schemeClr val="tx2"/>
              </a:solidFill>
              <a:latin typeface="+mj-lt"/>
              <a:ea typeface="+mj-ea"/>
              <a:cs typeface="+mj-cs"/>
            </a:endParaRPr>
          </a:p>
        </p:txBody>
      </p:sp>
      <p:sp>
        <p:nvSpPr>
          <p:cNvPr id="24579" name="文本框 5"/>
          <p:cNvSpPr txBox="1"/>
          <p:nvPr/>
        </p:nvSpPr>
        <p:spPr>
          <a:xfrm>
            <a:off x="684213" y="1557338"/>
            <a:ext cx="7953375" cy="4338637"/>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spcBef>
                <a:spcPct val="0"/>
              </a:spcBef>
              <a:buClrTx/>
              <a:buSzTx/>
              <a:buFont typeface="Wingdings" panose="05000000000000000000" pitchFamily="2" charset="2"/>
              <a:buChar char="Ø"/>
            </a:pPr>
            <a:r>
              <a:rPr lang="zh-CN" altLang="zh-CN" sz="2800" dirty="0">
                <a:solidFill>
                  <a:schemeClr val="tx1"/>
                </a:solidFill>
                <a:latin typeface="等线" panose="02010600030101010101" pitchFamily="2" charset="-122"/>
                <a:ea typeface="等线" panose="02010600030101010101" pitchFamily="2" charset="-122"/>
              </a:rPr>
              <a:t>功耗</a:t>
            </a:r>
            <a:r>
              <a:rPr lang="zh-CN" altLang="en-US" sz="2800" dirty="0">
                <a:solidFill>
                  <a:schemeClr val="tx1"/>
                </a:solidFill>
                <a:latin typeface="等线" panose="02010600030101010101" pitchFamily="2" charset="-122"/>
                <a:ea typeface="等线" panose="02010600030101010101" pitchFamily="2" charset="-122"/>
              </a:rPr>
              <a:t>与</a:t>
            </a:r>
            <a:r>
              <a:rPr lang="zh-CN" altLang="zh-CN" sz="2800" dirty="0">
                <a:solidFill>
                  <a:schemeClr val="tx1"/>
                </a:solidFill>
                <a:latin typeface="等线" panose="02010600030101010101" pitchFamily="2" charset="-122"/>
                <a:ea typeface="等线" panose="02010600030101010101" pitchFamily="2" charset="-122"/>
              </a:rPr>
              <a:t>电压</a:t>
            </a:r>
            <a:r>
              <a:rPr lang="zh-CN" altLang="en-US" sz="2800" dirty="0">
                <a:solidFill>
                  <a:schemeClr val="tx1"/>
                </a:solidFill>
                <a:latin typeface="等线" panose="02010600030101010101" pitchFamily="2" charset="-122"/>
                <a:ea typeface="等线" panose="02010600030101010101" pitchFamily="2" charset="-122"/>
              </a:rPr>
              <a:t>正相关，电路</a:t>
            </a:r>
            <a:r>
              <a:rPr lang="zh-CN" altLang="zh-CN" sz="2800" dirty="0">
                <a:solidFill>
                  <a:schemeClr val="tx1"/>
                </a:solidFill>
                <a:latin typeface="等线" panose="02010600030101010101" pitchFamily="2" charset="-122"/>
                <a:ea typeface="等线" panose="02010600030101010101" pitchFamily="2" charset="-122"/>
              </a:rPr>
              <a:t>延迟与电压</a:t>
            </a:r>
            <a:r>
              <a:rPr lang="zh-CN" altLang="en-US" sz="2800" dirty="0">
                <a:solidFill>
                  <a:schemeClr val="tx1"/>
                </a:solidFill>
                <a:latin typeface="等线" panose="02010600030101010101" pitchFamily="2" charset="-122"/>
                <a:ea typeface="等线" panose="02010600030101010101" pitchFamily="2" charset="-122"/>
              </a:rPr>
              <a:t>负相关</a:t>
            </a:r>
            <a:endParaRPr lang="en-US" altLang="zh-CN" sz="2800" dirty="0">
              <a:solidFill>
                <a:schemeClr val="tx1"/>
              </a:solidFill>
              <a:latin typeface="等线" panose="02010600030101010101" pitchFamily="2" charset="-122"/>
              <a:ea typeface="等线" panose="02010600030101010101" pitchFamily="2" charset="-122"/>
            </a:endParaRPr>
          </a:p>
          <a:p>
            <a:pPr marL="457200" lvl="1" indent="0" eaLnBrk="1" hangingPunct="1">
              <a:spcBef>
                <a:spcPct val="0"/>
              </a:spcBef>
              <a:buClrTx/>
              <a:buSzTx/>
              <a:buFont typeface="Wingdings" panose="05000000000000000000" pitchFamily="2" charset="2"/>
              <a:buChar char="Ø"/>
            </a:pPr>
            <a:r>
              <a:rPr lang="zh-CN" altLang="en-US" dirty="0">
                <a:latin typeface="等线" panose="02010600030101010101" pitchFamily="2" charset="-122"/>
                <a:ea typeface="等线" panose="02010600030101010101" pitchFamily="2" charset="-122"/>
              </a:rPr>
              <a:t>半导体的功耗计算公式：</a:t>
            </a:r>
            <a:endParaRPr lang="en-US" altLang="zh-CN" dirty="0">
              <a:latin typeface="等线" panose="02010600030101010101" pitchFamily="2" charset="-122"/>
              <a:ea typeface="等线" panose="02010600030101010101" pitchFamily="2" charset="-122"/>
            </a:endParaRPr>
          </a:p>
          <a:p>
            <a:pPr marL="457200" lvl="1" indent="0" eaLnBrk="1" hangingPunct="1">
              <a:spcBef>
                <a:spcPct val="0"/>
              </a:spcBef>
              <a:buClrTx/>
              <a:buSzTx/>
              <a:buFontTx/>
              <a:buNone/>
            </a:pPr>
            <a:r>
              <a:rPr lang="en-US" altLang="zh-CN" dirty="0">
                <a:solidFill>
                  <a:srgbClr val="00B050"/>
                </a:solidFill>
                <a:latin typeface="等线" panose="02010600030101010101" pitchFamily="2" charset="-122"/>
                <a:ea typeface="等线" panose="02010600030101010101" pitchFamily="2" charset="-122"/>
              </a:rPr>
              <a:t>     P =</a:t>
            </a:r>
            <a:r>
              <a:rPr lang="zh-CN" altLang="en-US" dirty="0">
                <a:solidFill>
                  <a:srgbClr val="00B050"/>
                </a:solidFill>
                <a:latin typeface="等线" panose="02010600030101010101" pitchFamily="2" charset="-122"/>
                <a:ea typeface="等线" panose="02010600030101010101" pitchFamily="2" charset="-122"/>
              </a:rPr>
              <a:t> </a:t>
            </a:r>
            <a:r>
              <a:rPr lang="en-US" altLang="zh-CN" dirty="0">
                <a:solidFill>
                  <a:srgbClr val="00B050"/>
                </a:solidFill>
                <a:latin typeface="等线" panose="02010600030101010101" pitchFamily="2" charset="-122"/>
                <a:ea typeface="等线" panose="02010600030101010101" pitchFamily="2" charset="-122"/>
              </a:rPr>
              <a:t>C * F * V^2   </a:t>
            </a:r>
            <a:r>
              <a:rPr lang="zh-CN" altLang="en-US" dirty="0">
                <a:solidFill>
                  <a:srgbClr val="00B050"/>
                </a:solidFill>
                <a:latin typeface="等线" panose="02010600030101010101" pitchFamily="2" charset="-122"/>
                <a:ea typeface="等线" panose="02010600030101010101" pitchFamily="2" charset="-122"/>
              </a:rPr>
              <a:t>（</a:t>
            </a:r>
            <a:r>
              <a:rPr lang="en-US" altLang="zh-CN" dirty="0">
                <a:solidFill>
                  <a:srgbClr val="00B050"/>
                </a:solidFill>
                <a:latin typeface="等线" panose="02010600030101010101" pitchFamily="2" charset="-122"/>
                <a:ea typeface="等线" panose="02010600030101010101" pitchFamily="2" charset="-122"/>
              </a:rPr>
              <a:t>F</a:t>
            </a:r>
            <a:r>
              <a:rPr lang="zh-CN" altLang="en-US" dirty="0">
                <a:solidFill>
                  <a:srgbClr val="00B050"/>
                </a:solidFill>
                <a:latin typeface="等线" panose="02010600030101010101" pitchFamily="2" charset="-122"/>
                <a:ea typeface="等线" panose="02010600030101010101" pitchFamily="2" charset="-122"/>
              </a:rPr>
              <a:t>较低时）</a:t>
            </a:r>
            <a:endParaRPr lang="en-US" altLang="zh-CN" dirty="0">
              <a:solidFill>
                <a:srgbClr val="00B050"/>
              </a:solidFill>
              <a:latin typeface="等线" panose="02010600030101010101" pitchFamily="2" charset="-122"/>
              <a:ea typeface="等线" panose="02010600030101010101" pitchFamily="2" charset="-122"/>
            </a:endParaRPr>
          </a:p>
          <a:p>
            <a:pPr marL="457200" lvl="0" indent="-457200" eaLnBrk="1" hangingPunct="1">
              <a:spcBef>
                <a:spcPct val="0"/>
              </a:spcBef>
              <a:buClrTx/>
              <a:buSzTx/>
              <a:buFont typeface="Wingdings" panose="05000000000000000000" pitchFamily="2" charset="2"/>
              <a:buChar char="Ø"/>
            </a:pPr>
            <a:r>
              <a:rPr lang="zh-CN" altLang="zh-CN" sz="2800" dirty="0">
                <a:solidFill>
                  <a:schemeClr val="tx1"/>
                </a:solidFill>
                <a:latin typeface="等线" panose="02010600030101010101" pitchFamily="2" charset="-122"/>
                <a:ea typeface="等线" panose="02010600030101010101" pitchFamily="2" charset="-122"/>
              </a:rPr>
              <a:t>能耗费用高</a:t>
            </a:r>
            <a:endParaRPr lang="en-US" altLang="zh-CN" sz="2800" dirty="0">
              <a:solidFill>
                <a:schemeClr val="tx1"/>
              </a:solidFill>
              <a:latin typeface="等线" panose="02010600030101010101" pitchFamily="2" charset="-122"/>
              <a:ea typeface="等线" panose="02010600030101010101" pitchFamily="2" charset="-122"/>
            </a:endParaRPr>
          </a:p>
          <a:p>
            <a:pPr marL="457200" lvl="0" indent="-457200" eaLnBrk="1" hangingPunct="1">
              <a:spcBef>
                <a:spcPct val="0"/>
              </a:spcBef>
              <a:buClrTx/>
              <a:buSzTx/>
              <a:buFont typeface="Wingdings" panose="05000000000000000000" pitchFamily="2" charset="2"/>
              <a:buChar char="Ø"/>
            </a:pPr>
            <a:r>
              <a:rPr lang="zh-CN" altLang="zh-CN" sz="2800" dirty="0">
                <a:solidFill>
                  <a:schemeClr val="tx1"/>
                </a:solidFill>
                <a:latin typeface="等线" panose="02010600030101010101" pitchFamily="2" charset="-122"/>
                <a:ea typeface="等线" panose="02010600030101010101" pitchFamily="2" charset="-122"/>
              </a:rPr>
              <a:t>减少功耗</a:t>
            </a:r>
            <a:r>
              <a:rPr lang="zh-CN" altLang="en-US" sz="2800" dirty="0">
                <a:solidFill>
                  <a:schemeClr val="tx1"/>
                </a:solidFill>
                <a:latin typeface="等线" panose="02010600030101010101" pitchFamily="2" charset="-122"/>
                <a:ea typeface="等线" panose="02010600030101010101" pitchFamily="2" charset="-122"/>
              </a:rPr>
              <a:t>，可</a:t>
            </a:r>
            <a:r>
              <a:rPr lang="zh-CN" altLang="zh-CN" sz="2800" dirty="0">
                <a:solidFill>
                  <a:schemeClr val="tx1"/>
                </a:solidFill>
                <a:latin typeface="等线" panose="02010600030101010101" pitchFamily="2" charset="-122"/>
                <a:ea typeface="等线" panose="02010600030101010101" pitchFamily="2" charset="-122"/>
              </a:rPr>
              <a:t>提高系统稳定性。</a:t>
            </a:r>
            <a:r>
              <a:rPr lang="zh-CN" altLang="en-US" sz="2800" dirty="0">
                <a:solidFill>
                  <a:schemeClr val="tx1"/>
                </a:solidFill>
                <a:latin typeface="等线" panose="02010600030101010101" pitchFamily="2" charset="-122"/>
                <a:ea typeface="等线" panose="02010600030101010101" pitchFamily="2" charset="-122"/>
              </a:rPr>
              <a:t>对</a:t>
            </a:r>
            <a:r>
              <a:rPr lang="zh-CN" altLang="zh-CN" sz="2800" dirty="0">
                <a:solidFill>
                  <a:schemeClr val="tx1"/>
                </a:solidFill>
                <a:latin typeface="等线" panose="02010600030101010101" pitchFamily="2" charset="-122"/>
                <a:ea typeface="等线" panose="02010600030101010101" pitchFamily="2" charset="-122"/>
              </a:rPr>
              <a:t>系统结构产生了影响。</a:t>
            </a:r>
            <a:endParaRPr lang="zh-CN" altLang="zh-CN" sz="2800" dirty="0">
              <a:solidFill>
                <a:schemeClr val="tx1"/>
              </a:solidFill>
              <a:latin typeface="等线" panose="02010600030101010101" pitchFamily="2" charset="-122"/>
              <a:ea typeface="等线" panose="02010600030101010101" pitchFamily="2" charset="-122"/>
            </a:endParaRPr>
          </a:p>
          <a:p>
            <a:pPr marL="457200" lvl="0" indent="-457200" eaLnBrk="1" hangingPunct="1">
              <a:spcBef>
                <a:spcPct val="0"/>
              </a:spcBef>
              <a:buClrTx/>
              <a:buSzTx/>
              <a:buFont typeface="Wingdings" panose="05000000000000000000" pitchFamily="2" charset="2"/>
              <a:buChar char="Ø"/>
            </a:pPr>
            <a:r>
              <a:rPr lang="zh-CN" altLang="zh-CN" sz="2800" dirty="0">
                <a:solidFill>
                  <a:schemeClr val="tx1"/>
                </a:solidFill>
                <a:latin typeface="等线" panose="02010600030101010101" pitchFamily="2" charset="-122"/>
                <a:ea typeface="等线" panose="02010600030101010101" pitchFamily="2" charset="-122"/>
              </a:rPr>
              <a:t>嵌入式系统、便携式设备的大量涌现和广泛应用，对功耗也提出了特殊要求，功耗又反过来影响着这些设备的设计和使用。</a:t>
            </a:r>
            <a:endParaRPr lang="zh-CN" altLang="zh-CN" sz="2800" dirty="0">
              <a:solidFill>
                <a:schemeClr val="tx1"/>
              </a:solidFill>
              <a:latin typeface="等线" panose="02010600030101010101" pitchFamily="2" charset="-122"/>
              <a:ea typeface="等线" panose="02010600030101010101" pitchFamily="2" charset="-122"/>
            </a:endParaRPr>
          </a:p>
          <a:p>
            <a:pPr marL="457200" lvl="0" indent="-457200" eaLnBrk="1" hangingPunct="1">
              <a:spcBef>
                <a:spcPct val="0"/>
              </a:spcBef>
              <a:buClrTx/>
              <a:buSzTx/>
              <a:buFont typeface="Arial" panose="020B0604020202020204" pitchFamily="34" charset="0"/>
              <a:buChar char="•"/>
            </a:pPr>
            <a:endParaRPr lang="zh-CN" altLang="zh-CN" sz="2400" dirty="0">
              <a:solidFill>
                <a:schemeClr val="tx1"/>
              </a:solidFill>
              <a:latin typeface="等线" panose="02010600030101010101" pitchFamily="2" charset="-122"/>
              <a:ea typeface="等线"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611188" y="765175"/>
            <a:ext cx="8228012" cy="1143000"/>
          </a:xfrm>
          <a:ln/>
        </p:spPr>
        <p:txBody>
          <a:bodyPr vert="horz" wrap="square" lIns="91440" tIns="45720" rIns="91440" bIns="45720" anchor="b" anchorCtr="0"/>
          <a:p>
            <a:pPr eaLnBrk="1" hangingPunct="1"/>
            <a:r>
              <a:rPr lang="en-US" altLang="zh-CN" dirty="0"/>
              <a:t>1.3 </a:t>
            </a:r>
            <a:r>
              <a:rPr lang="zh-CN" altLang="en-US" dirty="0"/>
              <a:t>计算机系统的功能和结构</a:t>
            </a:r>
            <a:endParaRPr lang="zh-CN" altLang="en-US" dirty="0"/>
          </a:p>
        </p:txBody>
      </p:sp>
      <p:sp>
        <p:nvSpPr>
          <p:cNvPr id="26627" name="Rectangle 3"/>
          <p:cNvSpPr>
            <a:spLocks noGrp="1"/>
          </p:cNvSpPr>
          <p:nvPr>
            <p:ph idx="1"/>
          </p:nvPr>
        </p:nvSpPr>
        <p:spPr>
          <a:xfrm>
            <a:off x="611188" y="2101850"/>
            <a:ext cx="8532812" cy="4114800"/>
          </a:xfrm>
          <a:ln/>
        </p:spPr>
        <p:txBody>
          <a:bodyPr vert="horz" wrap="square" lIns="91440" tIns="45720" rIns="91440" bIns="45720" anchor="t" anchorCtr="0"/>
          <a:p>
            <a:pPr eaLnBrk="1" hangingPunct="1">
              <a:buNone/>
            </a:pPr>
            <a:r>
              <a:rPr lang="en-US" altLang="zh-CN" dirty="0"/>
              <a:t>1.3.1 </a:t>
            </a:r>
            <a:r>
              <a:rPr lang="zh-CN" altLang="en-US" dirty="0"/>
              <a:t>计算机系统的层次结构</a:t>
            </a:r>
            <a:endParaRPr lang="zh-CN" altLang="en-US" dirty="0"/>
          </a:p>
          <a:p>
            <a:pPr eaLnBrk="1" hangingPunct="1">
              <a:buNone/>
            </a:pPr>
            <a:r>
              <a:rPr lang="en-US" altLang="zh-CN" dirty="0"/>
              <a:t>1.3.2 </a:t>
            </a:r>
            <a:r>
              <a:rPr lang="zh-CN" altLang="en-US" dirty="0"/>
              <a:t>计算机系统结构定义</a:t>
            </a:r>
            <a:endParaRPr lang="zh-CN" altLang="en-US" dirty="0"/>
          </a:p>
          <a:p>
            <a:pPr eaLnBrk="1" hangingPunct="1">
              <a:buNone/>
            </a:pPr>
            <a:r>
              <a:rPr lang="en-US" altLang="zh-CN" dirty="0"/>
              <a:t>1.3.3 </a:t>
            </a:r>
            <a:r>
              <a:rPr lang="zh-CN" altLang="en-US" dirty="0"/>
              <a:t>计算机组成与实现</a:t>
            </a:r>
            <a:endParaRPr lang="zh-CN" altLang="en-US" dirty="0"/>
          </a:p>
          <a:p>
            <a:pPr eaLnBrk="1" hangingPunct="1">
              <a:buNone/>
            </a:pPr>
            <a:r>
              <a:rPr lang="en-US" altLang="zh-CN" dirty="0"/>
              <a:t>1.3.4 </a:t>
            </a:r>
            <a:r>
              <a:rPr lang="zh-CN" altLang="en-US" dirty="0"/>
              <a:t>计算机系统结构、组成与实现三者的关系</a:t>
            </a:r>
            <a:endParaRPr lang="zh-CN" altLang="en-US" dirty="0"/>
          </a:p>
          <a:p>
            <a:pPr eaLnBrk="1" hangingPunct="1">
              <a:buNone/>
            </a:pPr>
            <a:r>
              <a:rPr lang="en-US" altLang="zh-CN" dirty="0"/>
              <a:t>1.3.5 </a:t>
            </a:r>
            <a:r>
              <a:rPr lang="zh-CN" altLang="en-US" dirty="0"/>
              <a:t>计算机系统的特性</a:t>
            </a:r>
            <a:endParaRPr lang="zh-CN" altLang="en-US" dirty="0"/>
          </a:p>
          <a:p>
            <a:pPr eaLnBrk="1" hangingPunct="1">
              <a:buNone/>
            </a:pP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3"/>
          <p:cNvSpPr>
            <a:spLocks noGrp="1"/>
          </p:cNvSpPr>
          <p:nvPr>
            <p:ph idx="1"/>
          </p:nvPr>
        </p:nvSpPr>
        <p:spPr>
          <a:xfrm>
            <a:off x="684213" y="1557338"/>
            <a:ext cx="7772400" cy="4537075"/>
          </a:xfrm>
          <a:ln/>
        </p:spPr>
        <p:txBody>
          <a:bodyPr vert="horz" wrap="square" lIns="91440" tIns="45720" rIns="91440" bIns="45720" anchor="t" anchorCtr="0"/>
          <a:p>
            <a:pPr eaLnBrk="1" hangingPunct="1"/>
            <a:r>
              <a:rPr lang="zh-CN" altLang="en-US" dirty="0"/>
              <a:t>主要观察者包括</a:t>
            </a:r>
            <a:endParaRPr lang="zh-CN" altLang="en-US" dirty="0"/>
          </a:p>
          <a:p>
            <a:pPr eaLnBrk="1" hangingPunct="1">
              <a:buNone/>
            </a:pPr>
            <a:r>
              <a:rPr lang="zh-CN" altLang="en-US" sz="2800" dirty="0"/>
              <a:t>      </a:t>
            </a:r>
            <a:r>
              <a:rPr lang="zh-CN" altLang="en-US" sz="2400" dirty="0"/>
              <a:t>应用程序员 </a:t>
            </a:r>
            <a:endParaRPr lang="zh-CN" altLang="en-US" sz="2400" dirty="0"/>
          </a:p>
          <a:p>
            <a:pPr eaLnBrk="1" hangingPunct="1">
              <a:buNone/>
            </a:pPr>
            <a:r>
              <a:rPr lang="zh-CN" altLang="en-US" sz="2400" dirty="0"/>
              <a:t>      高级语言程序员 </a:t>
            </a:r>
            <a:endParaRPr lang="zh-CN" altLang="en-US" sz="2400" dirty="0"/>
          </a:p>
          <a:p>
            <a:pPr eaLnBrk="1" hangingPunct="1">
              <a:buNone/>
            </a:pPr>
            <a:r>
              <a:rPr lang="zh-CN" altLang="en-US" sz="2400" dirty="0"/>
              <a:t>      汇编语言程序员 </a:t>
            </a:r>
            <a:endParaRPr lang="zh-CN" altLang="en-US" sz="2400" dirty="0"/>
          </a:p>
          <a:p>
            <a:pPr eaLnBrk="1" hangingPunct="1">
              <a:buNone/>
            </a:pPr>
            <a:r>
              <a:rPr lang="zh-CN" altLang="en-US" sz="2400" dirty="0"/>
              <a:t>      系统管理员</a:t>
            </a:r>
            <a:endParaRPr lang="zh-CN" altLang="en-US" sz="2400" dirty="0"/>
          </a:p>
          <a:p>
            <a:pPr eaLnBrk="1" hangingPunct="1">
              <a:buNone/>
            </a:pPr>
            <a:r>
              <a:rPr lang="zh-CN" altLang="en-US" sz="2400" dirty="0"/>
              <a:t>      硬件设计人员</a:t>
            </a:r>
            <a:endParaRPr lang="en-US" altLang="zh-CN" sz="2400" dirty="0"/>
          </a:p>
          <a:p>
            <a:pPr eaLnBrk="1" hangingPunct="1"/>
            <a:r>
              <a:rPr lang="zh-CN" altLang="en-US" sz="2800" dirty="0"/>
              <a:t>对计算机系统的认识是需要在某一个层次上</a:t>
            </a:r>
            <a:endParaRPr lang="en-US" altLang="zh-CN" sz="2800" dirty="0"/>
          </a:p>
          <a:p>
            <a:pPr eaLnBrk="1" hangingPunct="1"/>
            <a:r>
              <a:rPr lang="zh-CN" altLang="en-US" dirty="0"/>
              <a:t>虚拟计算机</a:t>
            </a:r>
            <a:endParaRPr lang="en-US" altLang="zh-CN" dirty="0"/>
          </a:p>
          <a:p>
            <a:pPr lvl="1" eaLnBrk="1" hangingPunct="1"/>
            <a:r>
              <a:rPr lang="zh-CN" altLang="en-US" sz="2400" dirty="0">
                <a:solidFill>
                  <a:srgbClr val="A50021"/>
                </a:solidFill>
              </a:rPr>
              <a:t>计算机用于完成信息处理，不同观察者用不同语言（广义语言）来描述信息处理流程</a:t>
            </a:r>
            <a:endParaRPr lang="en-US" altLang="zh-CN" sz="2400" dirty="0">
              <a:solidFill>
                <a:srgbClr val="A50021"/>
              </a:solidFill>
            </a:endParaRPr>
          </a:p>
          <a:p>
            <a:pPr lvl="1" eaLnBrk="1" hangingPunct="1"/>
            <a:r>
              <a:rPr lang="zh-CN" altLang="en-US" sz="2400" dirty="0">
                <a:solidFill>
                  <a:srgbClr val="A50021"/>
                </a:solidFill>
              </a:rPr>
              <a:t>从不同角度所看到的计算机系统属性是不同的</a:t>
            </a:r>
            <a:endParaRPr lang="zh-CN" altLang="en-US" sz="2400" dirty="0">
              <a:solidFill>
                <a:srgbClr val="A50021"/>
              </a:solidFill>
            </a:endParaRPr>
          </a:p>
          <a:p>
            <a:pPr eaLnBrk="1" hangingPunct="1"/>
            <a:endParaRPr lang="zh-CN" altLang="en-US" sz="2800" dirty="0"/>
          </a:p>
        </p:txBody>
      </p:sp>
      <p:sp>
        <p:nvSpPr>
          <p:cNvPr id="27651" name="Rectangle 5"/>
          <p:cNvSpPr>
            <a:spLocks noGrp="1"/>
          </p:cNvSpPr>
          <p:nvPr>
            <p:ph type="title"/>
          </p:nvPr>
        </p:nvSpPr>
        <p:spPr>
          <a:xfrm>
            <a:off x="468313" y="476250"/>
            <a:ext cx="7772400" cy="1143000"/>
          </a:xfrm>
          <a:ln/>
        </p:spPr>
        <p:txBody>
          <a:bodyPr vert="horz" wrap="square" lIns="91440" tIns="45720" rIns="91440" bIns="45720" anchor="b" anchorCtr="0"/>
          <a:p>
            <a:pPr eaLnBrk="1" hangingPunct="1"/>
            <a:r>
              <a:rPr lang="en-US" altLang="zh-CN" dirty="0"/>
              <a:t>1.3.1 </a:t>
            </a:r>
            <a:r>
              <a:rPr lang="zh-CN" altLang="en-US" dirty="0"/>
              <a:t>计算机系统的层次结构</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ln/>
        </p:spPr>
        <p:txBody>
          <a:bodyPr vert="horz" wrap="square" lIns="91440" tIns="45720" rIns="91440" bIns="45720" anchor="b" anchorCtr="0"/>
          <a:p>
            <a:pPr eaLnBrk="1" hangingPunct="1"/>
            <a:r>
              <a:rPr lang="zh-CN" altLang="en-US" dirty="0"/>
              <a:t>虚拟计算机系统</a:t>
            </a:r>
            <a:endParaRPr lang="zh-CN" altLang="en-US" dirty="0"/>
          </a:p>
        </p:txBody>
      </p:sp>
      <p:pic>
        <p:nvPicPr>
          <p:cNvPr id="28675" name="图片 1"/>
          <p:cNvPicPr>
            <a:picLocks noChangeAspect="1"/>
          </p:cNvPicPr>
          <p:nvPr/>
        </p:nvPicPr>
        <p:blipFill>
          <a:blip r:embed="rId1"/>
          <a:stretch>
            <a:fillRect/>
          </a:stretch>
        </p:blipFill>
        <p:spPr>
          <a:xfrm>
            <a:off x="1187450" y="2420938"/>
            <a:ext cx="7837488" cy="27368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4"/>
          <p:cNvPicPr>
            <a:picLocks noChangeAspect="1"/>
          </p:cNvPicPr>
          <p:nvPr/>
        </p:nvPicPr>
        <p:blipFill>
          <a:blip r:embed="rId1"/>
          <a:stretch>
            <a:fillRect/>
          </a:stretch>
        </p:blipFill>
        <p:spPr>
          <a:xfrm>
            <a:off x="1223963" y="1052513"/>
            <a:ext cx="7100887" cy="5040312"/>
          </a:xfrm>
          <a:prstGeom prst="rect">
            <a:avLst/>
          </a:prstGeom>
          <a:noFill/>
          <a:ln w="9525">
            <a:noFill/>
          </a:ln>
        </p:spPr>
      </p:pic>
      <p:cxnSp>
        <p:nvCxnSpPr>
          <p:cNvPr id="29699" name="直接连接符 2"/>
          <p:cNvCxnSpPr/>
          <p:nvPr/>
        </p:nvCxnSpPr>
        <p:spPr>
          <a:xfrm>
            <a:off x="2124075" y="3933825"/>
            <a:ext cx="6696075" cy="0"/>
          </a:xfrm>
          <a:prstGeom prst="line">
            <a:avLst/>
          </a:prstGeom>
          <a:ln w="57150" cap="flat" cmpd="sng">
            <a:solidFill>
              <a:srgbClr val="92D050"/>
            </a:solidFill>
            <a:prstDash val="dash"/>
            <a:miter/>
            <a:headEnd type="none" w="med" len="med"/>
            <a:tailEnd type="none" w="med" len="med"/>
          </a:ln>
        </p:spPr>
      </p:cxnSp>
      <p:sp>
        <p:nvSpPr>
          <p:cNvPr id="29700" name="文本框 4"/>
          <p:cNvSpPr txBox="1"/>
          <p:nvPr/>
        </p:nvSpPr>
        <p:spPr>
          <a:xfrm>
            <a:off x="8361363" y="3933825"/>
            <a:ext cx="458787" cy="1655763"/>
          </a:xfrm>
          <a:prstGeom prst="rect">
            <a:avLst/>
          </a:prstGeom>
          <a:solidFill>
            <a:srgbClr val="92D050"/>
          </a:solid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FontTx/>
              <a:buNone/>
            </a:pPr>
            <a:r>
              <a:rPr lang="zh-CN" altLang="en-US" sz="2000" dirty="0">
                <a:solidFill>
                  <a:schemeClr val="tx1"/>
                </a:solidFill>
              </a:rPr>
              <a:t>组成与结构</a:t>
            </a:r>
            <a:endParaRPr lang="zh-CN" altLang="en-US" sz="20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755650" y="692150"/>
            <a:ext cx="7772400" cy="1143000"/>
          </a:xfrm>
          <a:ln/>
        </p:spPr>
        <p:txBody>
          <a:bodyPr vert="horz" wrap="square" lIns="91440" tIns="45720" rIns="91440" bIns="45720" anchor="b" anchorCtr="0"/>
          <a:p>
            <a:pPr eaLnBrk="1" hangingPunct="1"/>
            <a:r>
              <a:rPr lang="zh-CN" altLang="en-US" dirty="0"/>
              <a:t>层次结构</a:t>
            </a:r>
            <a:endParaRPr lang="zh-CN" altLang="en-US" dirty="0"/>
          </a:p>
        </p:txBody>
      </p:sp>
      <p:sp>
        <p:nvSpPr>
          <p:cNvPr id="31747" name="Rectangle 3"/>
          <p:cNvSpPr>
            <a:spLocks noGrp="1"/>
          </p:cNvSpPr>
          <p:nvPr>
            <p:ph idx="1"/>
          </p:nvPr>
        </p:nvSpPr>
        <p:spPr>
          <a:xfrm>
            <a:off x="755650" y="2133600"/>
            <a:ext cx="7772400" cy="4464050"/>
          </a:xfrm>
          <a:ln/>
        </p:spPr>
        <p:txBody>
          <a:bodyPr vert="horz" wrap="square" lIns="91440" tIns="45720" rIns="91440" bIns="45720" anchor="t" anchorCtr="0"/>
          <a:p>
            <a:pPr eaLnBrk="1" hangingPunct="1"/>
            <a:r>
              <a:rPr lang="zh-CN" altLang="en-US" dirty="0">
                <a:solidFill>
                  <a:srgbClr val="070605"/>
                </a:solidFill>
              </a:rPr>
              <a:t>共分</a:t>
            </a:r>
            <a:r>
              <a:rPr lang="en-US" altLang="zh-CN" dirty="0">
                <a:solidFill>
                  <a:srgbClr val="070605"/>
                </a:solidFill>
              </a:rPr>
              <a:t>7</a:t>
            </a:r>
            <a:r>
              <a:rPr lang="zh-CN" altLang="en-US" dirty="0">
                <a:solidFill>
                  <a:srgbClr val="070605"/>
                </a:solidFill>
              </a:rPr>
              <a:t>个层次</a:t>
            </a:r>
            <a:endParaRPr lang="zh-CN" altLang="en-US" dirty="0">
              <a:solidFill>
                <a:srgbClr val="070605"/>
              </a:solidFill>
            </a:endParaRPr>
          </a:p>
          <a:p>
            <a:pPr eaLnBrk="1" hangingPunct="1"/>
            <a:r>
              <a:rPr lang="zh-CN" altLang="en-US" dirty="0">
                <a:solidFill>
                  <a:srgbClr val="070605"/>
                </a:solidFill>
              </a:rPr>
              <a:t>从学科领域来划分</a:t>
            </a:r>
            <a:endParaRPr lang="zh-CN" altLang="en-US" dirty="0">
              <a:solidFill>
                <a:srgbClr val="070605"/>
              </a:solidFill>
            </a:endParaRPr>
          </a:p>
          <a:p>
            <a:pPr lvl="1" eaLnBrk="1" hangingPunct="1">
              <a:buClr>
                <a:srgbClr val="A50021"/>
              </a:buClr>
              <a:buFont typeface="Wingdings" panose="05000000000000000000" pitchFamily="2" charset="2"/>
              <a:buChar char="Ø"/>
            </a:pPr>
            <a:r>
              <a:rPr lang="zh-CN" altLang="en-US" sz="2400" dirty="0"/>
              <a:t>第</a:t>
            </a:r>
            <a:r>
              <a:rPr lang="en-US" altLang="zh-CN" sz="2400" dirty="0"/>
              <a:t>0</a:t>
            </a:r>
            <a:r>
              <a:rPr lang="zh-CN" altLang="en-US" sz="2400" dirty="0"/>
              <a:t>级和第</a:t>
            </a:r>
            <a:r>
              <a:rPr lang="en-US" altLang="zh-CN" sz="2400" dirty="0"/>
              <a:t>1</a:t>
            </a:r>
            <a:r>
              <a:rPr lang="zh-CN" altLang="en-US" sz="2400" dirty="0"/>
              <a:t>级属于</a:t>
            </a:r>
            <a:r>
              <a:rPr lang="zh-CN" altLang="en-US" sz="2400" dirty="0">
                <a:solidFill>
                  <a:srgbClr val="A50021"/>
                </a:solidFill>
              </a:rPr>
              <a:t>计算机组成与实现</a:t>
            </a:r>
            <a:endParaRPr lang="en-US" altLang="zh-CN" sz="2400" dirty="0">
              <a:solidFill>
                <a:srgbClr val="A50021"/>
              </a:solidFill>
            </a:endParaRPr>
          </a:p>
          <a:p>
            <a:pPr lvl="1" eaLnBrk="1" hangingPunct="1">
              <a:buClr>
                <a:srgbClr val="A50021"/>
              </a:buClr>
              <a:buFont typeface="Wingdings" panose="05000000000000000000" pitchFamily="2" charset="2"/>
              <a:buChar char="Ø"/>
            </a:pPr>
            <a:r>
              <a:rPr lang="zh-CN" altLang="en-US" sz="2400" dirty="0">
                <a:solidFill>
                  <a:srgbClr val="A50021"/>
                </a:solidFill>
              </a:rPr>
              <a:t>第</a:t>
            </a:r>
            <a:r>
              <a:rPr lang="en-US" altLang="zh-CN" sz="2400" dirty="0">
                <a:solidFill>
                  <a:srgbClr val="A50021"/>
                </a:solidFill>
              </a:rPr>
              <a:t>2级（机器语言级计算机）属于计算机系统结构</a:t>
            </a:r>
            <a:endParaRPr lang="zh-CN" altLang="en-US" sz="2400" dirty="0">
              <a:solidFill>
                <a:srgbClr val="A50021"/>
              </a:solidFill>
            </a:endParaRPr>
          </a:p>
          <a:p>
            <a:pPr lvl="1" eaLnBrk="1" hangingPunct="1">
              <a:buClr>
                <a:srgbClr val="A50021"/>
              </a:buClr>
              <a:buFont typeface="Wingdings" panose="05000000000000000000" pitchFamily="2" charset="2"/>
              <a:buChar char="Ø"/>
            </a:pPr>
            <a:r>
              <a:rPr lang="zh-CN" altLang="en-US" sz="2400" dirty="0"/>
              <a:t>第</a:t>
            </a:r>
            <a:r>
              <a:rPr lang="en-US" altLang="zh-CN" sz="2400" dirty="0"/>
              <a:t>3</a:t>
            </a:r>
            <a:r>
              <a:rPr lang="zh-CN" altLang="en-US" sz="2400" dirty="0"/>
              <a:t>级至第</a:t>
            </a:r>
            <a:r>
              <a:rPr lang="en-US" altLang="zh-CN" sz="2400" dirty="0"/>
              <a:t>5</a:t>
            </a:r>
            <a:r>
              <a:rPr lang="zh-CN" altLang="en-US" sz="2400" dirty="0"/>
              <a:t>级是</a:t>
            </a:r>
            <a:r>
              <a:rPr lang="zh-CN" altLang="en-US" sz="2400" dirty="0">
                <a:solidFill>
                  <a:srgbClr val="A50021"/>
                </a:solidFill>
              </a:rPr>
              <a:t>系统软件</a:t>
            </a:r>
            <a:endParaRPr lang="zh-CN" altLang="en-US" sz="2400" dirty="0">
              <a:solidFill>
                <a:srgbClr val="A50021"/>
              </a:solidFill>
            </a:endParaRPr>
          </a:p>
          <a:p>
            <a:pPr lvl="1" eaLnBrk="1" hangingPunct="1">
              <a:buClr>
                <a:srgbClr val="A50021"/>
              </a:buClr>
              <a:buFont typeface="Wingdings" panose="05000000000000000000" pitchFamily="2" charset="2"/>
              <a:buChar char="Ø"/>
            </a:pPr>
            <a:r>
              <a:rPr lang="zh-CN" altLang="en-US" sz="2400" dirty="0"/>
              <a:t>第</a:t>
            </a:r>
            <a:r>
              <a:rPr lang="en-US" altLang="zh-CN" sz="2400" dirty="0"/>
              <a:t>6</a:t>
            </a:r>
            <a:r>
              <a:rPr lang="zh-CN" altLang="en-US" sz="2400" dirty="0"/>
              <a:t>级是</a:t>
            </a:r>
            <a:r>
              <a:rPr lang="zh-CN" altLang="en-US" sz="2400" dirty="0">
                <a:solidFill>
                  <a:srgbClr val="A50021"/>
                </a:solidFill>
              </a:rPr>
              <a:t>应用软件</a:t>
            </a:r>
            <a:endParaRPr lang="zh-CN" altLang="en-US" sz="2400" dirty="0">
              <a:solidFill>
                <a:srgbClr val="A50021"/>
              </a:solidFill>
            </a:endParaRPr>
          </a:p>
          <a:p>
            <a:pPr eaLnBrk="1" hangingPunct="1"/>
            <a:r>
              <a:rPr lang="zh-CN" altLang="en-US" dirty="0">
                <a:solidFill>
                  <a:srgbClr val="070605"/>
                </a:solidFill>
              </a:rPr>
              <a:t>级之间有交叉</a:t>
            </a:r>
            <a:endParaRPr lang="zh-CN" altLang="en-US" dirty="0">
              <a:solidFill>
                <a:srgbClr val="070605"/>
              </a:solidFill>
            </a:endParaRPr>
          </a:p>
          <a:p>
            <a:pPr lvl="1" eaLnBrk="1" hangingPunct="1">
              <a:buClr>
                <a:srgbClr val="A50021"/>
              </a:buClr>
              <a:buFont typeface="Wingdings" panose="05000000000000000000" pitchFamily="2" charset="2"/>
              <a:buChar char="Ø"/>
            </a:pPr>
            <a:r>
              <a:rPr lang="zh-CN" altLang="en-US" sz="2400" dirty="0"/>
              <a:t>例如：第</a:t>
            </a:r>
            <a:r>
              <a:rPr lang="en-US" altLang="zh-CN" sz="2400" dirty="0"/>
              <a:t>3</a:t>
            </a:r>
            <a:r>
              <a:rPr lang="zh-CN" altLang="en-US" sz="2400" dirty="0"/>
              <a:t>级必须依赖第</a:t>
            </a:r>
            <a:r>
              <a:rPr lang="en-US" altLang="zh-CN" sz="2400" dirty="0"/>
              <a:t>4</a:t>
            </a:r>
            <a:r>
              <a:rPr lang="zh-CN" altLang="en-US" sz="2400" dirty="0"/>
              <a:t>级和第</a:t>
            </a:r>
            <a:r>
              <a:rPr lang="en-US" altLang="zh-CN" sz="2400" dirty="0"/>
              <a:t>5</a:t>
            </a:r>
            <a:r>
              <a:rPr lang="zh-CN" altLang="en-US" sz="2400" dirty="0"/>
              <a:t>级来实现</a:t>
            </a:r>
            <a:endParaRPr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8"/>
          <p:cNvSpPr>
            <a:spLocks noGrp="1"/>
          </p:cNvSpPr>
          <p:nvPr>
            <p:ph type="title"/>
          </p:nvPr>
        </p:nvSpPr>
        <p:spPr>
          <a:xfrm>
            <a:off x="900113" y="765175"/>
            <a:ext cx="7772400" cy="1143000"/>
          </a:xfrm>
          <a:ln/>
        </p:spPr>
        <p:txBody>
          <a:bodyPr vert="horz" wrap="square" lIns="91440" tIns="45720" rIns="91440" bIns="45720" anchor="b" anchorCtr="0"/>
          <a:p>
            <a:pPr eaLnBrk="1" hangingPunct="1"/>
            <a:r>
              <a:rPr lang="zh-CN" altLang="en-US" b="1" dirty="0"/>
              <a:t>第一章 导论</a:t>
            </a:r>
            <a:endParaRPr lang="en-US" altLang="zh-CN" b="1" dirty="0"/>
          </a:p>
        </p:txBody>
      </p:sp>
      <p:sp>
        <p:nvSpPr>
          <p:cNvPr id="9219" name="Rectangle 9"/>
          <p:cNvSpPr>
            <a:spLocks noGrp="1"/>
          </p:cNvSpPr>
          <p:nvPr>
            <p:ph idx="1"/>
          </p:nvPr>
        </p:nvSpPr>
        <p:spPr>
          <a:xfrm>
            <a:off x="1042988" y="2101850"/>
            <a:ext cx="7772400" cy="4114800"/>
          </a:xfrm>
          <a:ln/>
        </p:spPr>
        <p:txBody>
          <a:bodyPr vert="horz" wrap="square" lIns="91440" tIns="45720" rIns="91440" bIns="45720" anchor="t" anchorCtr="0"/>
          <a:p>
            <a:pPr eaLnBrk="1" hangingPunct="1">
              <a:buNone/>
            </a:pPr>
            <a:r>
              <a:rPr lang="en-US" altLang="zh-CN" dirty="0">
                <a:solidFill>
                  <a:srgbClr val="000000"/>
                </a:solidFill>
              </a:rPr>
              <a:t>1.1 </a:t>
            </a:r>
            <a:r>
              <a:rPr lang="zh-CN" altLang="en-US" dirty="0">
                <a:solidFill>
                  <a:srgbClr val="000000"/>
                </a:solidFill>
              </a:rPr>
              <a:t>计算机系统的基本概念</a:t>
            </a:r>
            <a:endParaRPr lang="zh-CN" altLang="en-US" dirty="0">
              <a:solidFill>
                <a:srgbClr val="000000"/>
              </a:solidFill>
            </a:endParaRPr>
          </a:p>
          <a:p>
            <a:pPr eaLnBrk="1" hangingPunct="1">
              <a:buNone/>
            </a:pPr>
            <a:r>
              <a:rPr lang="en-US" altLang="zh-CN" dirty="0">
                <a:solidFill>
                  <a:srgbClr val="000000"/>
                </a:solidFill>
              </a:rPr>
              <a:t>1.2 </a:t>
            </a:r>
            <a:r>
              <a:rPr lang="zh-CN" altLang="en-US" dirty="0">
                <a:solidFill>
                  <a:srgbClr val="000000"/>
                </a:solidFill>
              </a:rPr>
              <a:t>计算机系统的发展</a:t>
            </a:r>
            <a:endParaRPr lang="zh-CN" altLang="en-US" dirty="0">
              <a:solidFill>
                <a:srgbClr val="000000"/>
              </a:solidFill>
            </a:endParaRPr>
          </a:p>
          <a:p>
            <a:pPr eaLnBrk="1" hangingPunct="1">
              <a:buNone/>
            </a:pPr>
            <a:r>
              <a:rPr lang="en-US" altLang="zh-CN" dirty="0">
                <a:solidFill>
                  <a:srgbClr val="000000"/>
                </a:solidFill>
              </a:rPr>
              <a:t>1.3 </a:t>
            </a:r>
            <a:r>
              <a:rPr lang="zh-CN" altLang="en-US" dirty="0">
                <a:solidFill>
                  <a:srgbClr val="000000"/>
                </a:solidFill>
              </a:rPr>
              <a:t>计算机系统的层次结构</a:t>
            </a:r>
            <a:endParaRPr lang="zh-CN" altLang="en-US" dirty="0">
              <a:solidFill>
                <a:srgbClr val="000000"/>
              </a:solidFill>
            </a:endParaRPr>
          </a:p>
          <a:p>
            <a:pPr eaLnBrk="1" hangingPunct="1">
              <a:buNone/>
            </a:pPr>
            <a:r>
              <a:rPr lang="en-US" altLang="zh-CN" dirty="0">
                <a:solidFill>
                  <a:srgbClr val="000000"/>
                </a:solidFill>
              </a:rPr>
              <a:t>1.4 </a:t>
            </a:r>
            <a:r>
              <a:rPr lang="zh-CN" altLang="en-US" dirty="0">
                <a:solidFill>
                  <a:srgbClr val="000000"/>
                </a:solidFill>
              </a:rPr>
              <a:t>计算机系统的设计方法</a:t>
            </a:r>
            <a:endParaRPr lang="zh-CN" altLang="en-US" dirty="0">
              <a:solidFill>
                <a:srgbClr val="000000"/>
              </a:solidFill>
            </a:endParaRPr>
          </a:p>
          <a:p>
            <a:pPr eaLnBrk="1" hangingPunct="1">
              <a:buNone/>
            </a:pPr>
            <a:r>
              <a:rPr lang="en-US" altLang="zh-CN" dirty="0">
                <a:solidFill>
                  <a:srgbClr val="000000"/>
                </a:solidFill>
              </a:rPr>
              <a:t>1.5 </a:t>
            </a:r>
            <a:r>
              <a:rPr lang="zh-CN" altLang="en-US" dirty="0">
                <a:solidFill>
                  <a:srgbClr val="000000"/>
                </a:solidFill>
              </a:rPr>
              <a:t>现代计算机系统的分类</a:t>
            </a:r>
            <a:endParaRPr lang="zh-CN" altLang="en-US"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a:xfrm>
            <a:off x="755650" y="549275"/>
            <a:ext cx="7772400" cy="1143000"/>
          </a:xfrm>
          <a:ln/>
        </p:spPr>
        <p:txBody>
          <a:bodyPr vert="horz" wrap="square" lIns="91440" tIns="45720" rIns="91440" bIns="45720" anchor="b" anchorCtr="0"/>
          <a:p>
            <a:pPr eaLnBrk="1" hangingPunct="1"/>
            <a:r>
              <a:rPr lang="en-US" altLang="zh-CN" sz="4000" dirty="0"/>
              <a:t>1.3.2 </a:t>
            </a:r>
            <a:r>
              <a:rPr lang="zh-CN" altLang="en-US" sz="4000" dirty="0"/>
              <a:t>计算机系统结构的定义</a:t>
            </a:r>
            <a:r>
              <a:rPr lang="zh-CN" altLang="en-US" sz="2800" dirty="0">
                <a:solidFill>
                  <a:srgbClr val="A50021"/>
                </a:solidFill>
              </a:rPr>
              <a:t>之一</a:t>
            </a:r>
            <a:endParaRPr lang="zh-CN" altLang="en-US" sz="2800" dirty="0">
              <a:solidFill>
                <a:srgbClr val="A50021"/>
              </a:solidFill>
            </a:endParaRPr>
          </a:p>
        </p:txBody>
      </p:sp>
      <p:sp>
        <p:nvSpPr>
          <p:cNvPr id="33795" name="Rectangle 3"/>
          <p:cNvSpPr>
            <a:spLocks noGrp="1"/>
          </p:cNvSpPr>
          <p:nvPr>
            <p:ph idx="1"/>
          </p:nvPr>
        </p:nvSpPr>
        <p:spPr>
          <a:xfrm>
            <a:off x="857250" y="2071688"/>
            <a:ext cx="7772400" cy="4114800"/>
          </a:xfrm>
          <a:ln/>
        </p:spPr>
        <p:txBody>
          <a:bodyPr vert="horz" wrap="square" lIns="91440" tIns="45720" rIns="91440" bIns="45720" anchor="t" anchorCtr="0"/>
          <a:p>
            <a:pPr eaLnBrk="1" hangingPunct="1">
              <a:lnSpc>
                <a:spcPct val="90000"/>
              </a:lnSpc>
            </a:pPr>
            <a:r>
              <a:rPr lang="en-US" altLang="zh-CN" dirty="0"/>
              <a:t>Computer Architecture</a:t>
            </a:r>
            <a:endParaRPr lang="en-US" altLang="zh-CN" dirty="0"/>
          </a:p>
          <a:p>
            <a:pPr eaLnBrk="1" hangingPunct="1">
              <a:lnSpc>
                <a:spcPct val="90000"/>
              </a:lnSpc>
            </a:pPr>
            <a:r>
              <a:rPr lang="en-US" altLang="zh-CN" dirty="0"/>
              <a:t>Amdahl</a:t>
            </a:r>
            <a:r>
              <a:rPr lang="zh-CN" altLang="en-US" dirty="0"/>
              <a:t>于</a:t>
            </a:r>
            <a:r>
              <a:rPr lang="en-US" altLang="zh-CN" dirty="0"/>
              <a:t>1964</a:t>
            </a:r>
            <a:r>
              <a:rPr lang="zh-CN" altLang="en-US" dirty="0"/>
              <a:t>年推出</a:t>
            </a:r>
            <a:r>
              <a:rPr lang="en-US" altLang="zh-CN" dirty="0"/>
              <a:t>IBM360</a:t>
            </a:r>
            <a:r>
              <a:rPr lang="zh-CN" altLang="en-US" dirty="0"/>
              <a:t>系列计算机时提出：</a:t>
            </a:r>
            <a:endParaRPr lang="zh-CN" altLang="en-US" dirty="0"/>
          </a:p>
          <a:p>
            <a:pPr eaLnBrk="1" hangingPunct="1">
              <a:lnSpc>
                <a:spcPct val="90000"/>
              </a:lnSpc>
            </a:pPr>
            <a:r>
              <a:rPr lang="zh-CN" altLang="en-US" dirty="0">
                <a:solidFill>
                  <a:srgbClr val="A50021"/>
                </a:solidFill>
              </a:rPr>
              <a:t>程序员</a:t>
            </a:r>
            <a:r>
              <a:rPr lang="zh-CN" altLang="en-US" dirty="0"/>
              <a:t>所</a:t>
            </a:r>
            <a:r>
              <a:rPr lang="zh-CN" altLang="en-US" dirty="0">
                <a:solidFill>
                  <a:srgbClr val="A50021"/>
                </a:solidFill>
              </a:rPr>
              <a:t>看到的</a:t>
            </a:r>
            <a:r>
              <a:rPr lang="zh-CN" altLang="en-US" dirty="0">
                <a:solidFill>
                  <a:srgbClr val="0000FF"/>
                </a:solidFill>
              </a:rPr>
              <a:t>计算机系统的属性</a:t>
            </a:r>
            <a:r>
              <a:rPr lang="zh-CN" altLang="en-US" dirty="0"/>
              <a:t>，即</a:t>
            </a:r>
            <a:r>
              <a:rPr lang="zh-CN" altLang="en-US" dirty="0">
                <a:solidFill>
                  <a:srgbClr val="A50021"/>
                </a:solidFill>
              </a:rPr>
              <a:t>概念性结构</a:t>
            </a:r>
            <a:r>
              <a:rPr lang="zh-CN" altLang="en-US" dirty="0"/>
              <a:t>和</a:t>
            </a:r>
            <a:r>
              <a:rPr lang="zh-CN" altLang="en-US" dirty="0">
                <a:solidFill>
                  <a:srgbClr val="A50021"/>
                </a:solidFill>
              </a:rPr>
              <a:t>功能特性</a:t>
            </a:r>
            <a:endParaRPr lang="zh-CN" altLang="en-US" dirty="0">
              <a:solidFill>
                <a:srgbClr val="A50021"/>
              </a:solidFill>
            </a:endParaRPr>
          </a:p>
          <a:p>
            <a:pPr eaLnBrk="1" hangingPunct="1">
              <a:lnSpc>
                <a:spcPct val="90000"/>
              </a:lnSpc>
            </a:pPr>
            <a:r>
              <a:rPr lang="zh-CN" altLang="en-US" dirty="0">
                <a:solidFill>
                  <a:srgbClr val="A50021"/>
                </a:solidFill>
              </a:rPr>
              <a:t>程序员</a:t>
            </a:r>
            <a:r>
              <a:rPr lang="zh-CN" altLang="en-US" dirty="0"/>
              <a:t>：汇编语言、机器语言、编译程序、操作系统</a:t>
            </a:r>
            <a:endParaRPr lang="zh-CN" altLang="en-US" dirty="0"/>
          </a:p>
          <a:p>
            <a:pPr eaLnBrk="1" hangingPunct="1">
              <a:lnSpc>
                <a:spcPct val="90000"/>
              </a:lnSpc>
            </a:pPr>
            <a:r>
              <a:rPr lang="zh-CN" altLang="en-US" dirty="0">
                <a:solidFill>
                  <a:srgbClr val="A50021"/>
                </a:solidFill>
              </a:rPr>
              <a:t>看到的</a:t>
            </a:r>
            <a:r>
              <a:rPr lang="zh-CN" altLang="en-US" dirty="0"/>
              <a:t>：编写出能在机器上正确运行的程序所必须了解到的</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xfrm>
            <a:off x="755650" y="571500"/>
            <a:ext cx="7772400" cy="1143000"/>
          </a:xfrm>
          <a:ln/>
        </p:spPr>
        <p:txBody>
          <a:bodyPr vert="horz" wrap="square" lIns="91440" tIns="45720" rIns="91440" bIns="45720" anchor="b" anchorCtr="0"/>
          <a:p>
            <a:pPr eaLnBrk="1" hangingPunct="1"/>
            <a:r>
              <a:rPr lang="zh-CN" altLang="en-US" dirty="0"/>
              <a:t>计算机系统结构的定义</a:t>
            </a:r>
            <a:r>
              <a:rPr lang="zh-CN" altLang="en-US" sz="3200" dirty="0">
                <a:solidFill>
                  <a:srgbClr val="A50021"/>
                </a:solidFill>
              </a:rPr>
              <a:t>之二</a:t>
            </a:r>
            <a:endParaRPr lang="zh-CN" altLang="en-US" sz="3200" dirty="0">
              <a:solidFill>
                <a:srgbClr val="A50021"/>
              </a:solidFill>
            </a:endParaRPr>
          </a:p>
        </p:txBody>
      </p:sp>
      <p:sp>
        <p:nvSpPr>
          <p:cNvPr id="34819" name="Rectangle 3"/>
          <p:cNvSpPr>
            <a:spLocks noGrp="1"/>
          </p:cNvSpPr>
          <p:nvPr>
            <p:ph idx="1"/>
          </p:nvPr>
        </p:nvSpPr>
        <p:spPr>
          <a:xfrm>
            <a:off x="755650" y="1835150"/>
            <a:ext cx="7772400" cy="4114800"/>
          </a:xfrm>
          <a:ln/>
        </p:spPr>
        <p:txBody>
          <a:bodyPr vert="horz" wrap="square" lIns="91440" tIns="45720" rIns="91440" bIns="45720" anchor="t" anchorCtr="0"/>
          <a:p>
            <a:pPr eaLnBrk="1" hangingPunct="1">
              <a:lnSpc>
                <a:spcPct val="90000"/>
              </a:lnSpc>
            </a:pPr>
            <a:r>
              <a:rPr lang="zh-CN" altLang="en-US" dirty="0">
                <a:solidFill>
                  <a:srgbClr val="A50021"/>
                </a:solidFill>
              </a:rPr>
              <a:t>研究软硬件功能分配和对软硬件界面的确定</a:t>
            </a:r>
            <a:endParaRPr lang="zh-CN" altLang="en-US" dirty="0">
              <a:solidFill>
                <a:srgbClr val="A50021"/>
              </a:solidFill>
            </a:endParaRPr>
          </a:p>
          <a:p>
            <a:pPr eaLnBrk="1" hangingPunct="1">
              <a:lnSpc>
                <a:spcPct val="90000"/>
              </a:lnSpc>
            </a:pPr>
            <a:r>
              <a:rPr lang="zh-CN" altLang="en-US" dirty="0"/>
              <a:t>计算机系统由软件、硬件和固件组成，它们在功能上是同等的</a:t>
            </a:r>
            <a:endParaRPr lang="zh-CN" altLang="en-US" dirty="0"/>
          </a:p>
          <a:p>
            <a:pPr eaLnBrk="1" hangingPunct="1">
              <a:lnSpc>
                <a:spcPct val="90000"/>
              </a:lnSpc>
            </a:pPr>
            <a:r>
              <a:rPr lang="zh-CN" altLang="en-US" dirty="0"/>
              <a:t>同一种功能可以用硬件实现，也可以用软件或固件实现</a:t>
            </a:r>
            <a:endParaRPr lang="zh-CN" altLang="en-US" dirty="0"/>
          </a:p>
          <a:p>
            <a:pPr eaLnBrk="1" hangingPunct="1">
              <a:lnSpc>
                <a:spcPct val="90000"/>
              </a:lnSpc>
            </a:pPr>
            <a:r>
              <a:rPr lang="zh-CN" altLang="en-US" dirty="0"/>
              <a:t>不同的组成只是性能和价格不同，它们的系统结构是相同的</a:t>
            </a:r>
            <a:endParaRPr lang="zh-CN" altLang="en-US" dirty="0">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a:xfrm>
            <a:off x="684213" y="341313"/>
            <a:ext cx="7772400" cy="1143000"/>
          </a:xfrm>
          <a:ln/>
        </p:spPr>
        <p:txBody>
          <a:bodyPr vert="horz" wrap="square" lIns="91440" tIns="45720" rIns="91440" bIns="45720" anchor="b" anchorCtr="0"/>
          <a:p>
            <a:pPr eaLnBrk="1" hangingPunct="1"/>
            <a:r>
              <a:rPr lang="zh-CN" altLang="en-US" dirty="0"/>
              <a:t>透明性</a:t>
            </a:r>
            <a:endParaRPr lang="zh-CN" altLang="en-US" dirty="0"/>
          </a:p>
        </p:txBody>
      </p:sp>
      <p:sp>
        <p:nvSpPr>
          <p:cNvPr id="35843" name="Rectangle 3"/>
          <p:cNvSpPr>
            <a:spLocks noGrp="1"/>
          </p:cNvSpPr>
          <p:nvPr>
            <p:ph idx="1"/>
          </p:nvPr>
        </p:nvSpPr>
        <p:spPr>
          <a:xfrm>
            <a:off x="755650" y="1484313"/>
            <a:ext cx="7772400" cy="4537075"/>
          </a:xfrm>
          <a:ln/>
        </p:spPr>
        <p:txBody>
          <a:bodyPr vert="horz" wrap="square" lIns="91440" tIns="45720" rIns="91440" bIns="45720" anchor="t" anchorCtr="0"/>
          <a:p>
            <a:pPr eaLnBrk="1" hangingPunct="1">
              <a:lnSpc>
                <a:spcPct val="80000"/>
              </a:lnSpc>
            </a:pPr>
            <a:r>
              <a:rPr lang="zh-CN" altLang="en-US" sz="2800" dirty="0"/>
              <a:t>透明性定义</a:t>
            </a:r>
            <a:endParaRPr lang="zh-CN" altLang="en-US" sz="2800" dirty="0"/>
          </a:p>
          <a:p>
            <a:pPr eaLnBrk="1" hangingPunct="1">
              <a:lnSpc>
                <a:spcPct val="80000"/>
              </a:lnSpc>
              <a:buNone/>
            </a:pPr>
            <a:r>
              <a:rPr lang="zh-CN" altLang="en-US" sz="2400" dirty="0">
                <a:solidFill>
                  <a:srgbClr val="A50021"/>
                </a:solidFill>
              </a:rPr>
              <a:t>      本来存在的事物或属性，从某种角度看似乎不存在</a:t>
            </a:r>
            <a:endParaRPr lang="en-US" altLang="zh-CN" sz="2400" dirty="0">
              <a:solidFill>
                <a:srgbClr val="A50021"/>
              </a:solidFill>
            </a:endParaRPr>
          </a:p>
          <a:p>
            <a:pPr>
              <a:buNone/>
            </a:pPr>
            <a:r>
              <a:rPr lang="en-US" altLang="zh-CN" sz="2400" dirty="0">
                <a:latin typeface="幼圆" panose="02010509060101010101" pitchFamily="49" charset="-122"/>
                <a:ea typeface="幼圆" panose="02010509060101010101" pitchFamily="49" charset="-122"/>
              </a:rPr>
              <a:t>		</a:t>
            </a:r>
            <a:r>
              <a:rPr lang="zh-CN" altLang="en-US" sz="2400" dirty="0">
                <a:solidFill>
                  <a:srgbClr val="00B050"/>
                </a:solidFill>
                <a:latin typeface="幼圆" panose="02010509060101010101" pitchFamily="49" charset="-122"/>
                <a:ea typeface="幼圆" panose="02010509060101010101" pitchFamily="49" charset="-122"/>
              </a:rPr>
              <a:t>确定存在</a:t>
            </a:r>
            <a:endParaRPr lang="en-US" altLang="zh-CN" sz="2400" dirty="0">
              <a:solidFill>
                <a:srgbClr val="00B050"/>
              </a:solidFill>
              <a:latin typeface="幼圆" panose="02010509060101010101" pitchFamily="49" charset="-122"/>
              <a:ea typeface="幼圆" panose="02010509060101010101" pitchFamily="49" charset="-122"/>
            </a:endParaRPr>
          </a:p>
          <a:p>
            <a:pPr>
              <a:buNone/>
            </a:pPr>
            <a:r>
              <a:rPr lang="en-US" altLang="zh-CN" sz="2400" dirty="0">
                <a:solidFill>
                  <a:srgbClr val="00B050"/>
                </a:solidFill>
                <a:latin typeface="幼圆" panose="02010509060101010101" pitchFamily="49" charset="-122"/>
                <a:ea typeface="幼圆" panose="02010509060101010101" pitchFamily="49" charset="-122"/>
              </a:rPr>
              <a:t>		</a:t>
            </a:r>
            <a:r>
              <a:rPr lang="zh-CN" altLang="en-US" sz="2400" dirty="0">
                <a:solidFill>
                  <a:srgbClr val="00B050"/>
                </a:solidFill>
                <a:latin typeface="幼圆" panose="02010509060101010101" pitchFamily="49" charset="-122"/>
                <a:ea typeface="幼圆" panose="02010509060101010101" pitchFamily="49" charset="-122"/>
              </a:rPr>
              <a:t>用户无法控制和设置</a:t>
            </a:r>
            <a:endParaRPr lang="zh-CN" altLang="en-US" sz="2400" dirty="0">
              <a:solidFill>
                <a:srgbClr val="00B050"/>
              </a:solidFill>
            </a:endParaRPr>
          </a:p>
          <a:p>
            <a:pPr eaLnBrk="1" hangingPunct="1">
              <a:lnSpc>
                <a:spcPct val="80000"/>
              </a:lnSpc>
            </a:pPr>
            <a:r>
              <a:rPr lang="zh-CN" altLang="en-US" sz="2800" dirty="0"/>
              <a:t>例如： </a:t>
            </a:r>
            <a:r>
              <a:rPr lang="en-US" altLang="zh-CN" sz="2800" dirty="0"/>
              <a:t>CPU</a:t>
            </a:r>
            <a:r>
              <a:rPr lang="zh-CN" altLang="en-US" sz="2800" dirty="0"/>
              <a:t>类型、型号、主存储器容量等</a:t>
            </a:r>
            <a:endParaRPr lang="zh-CN" altLang="en-US" sz="2800" dirty="0"/>
          </a:p>
          <a:p>
            <a:pPr eaLnBrk="1" hangingPunct="1">
              <a:lnSpc>
                <a:spcPct val="80000"/>
              </a:lnSpc>
              <a:buNone/>
            </a:pPr>
            <a:r>
              <a:rPr lang="zh-CN" altLang="en-US" sz="2400" dirty="0">
                <a:solidFill>
                  <a:srgbClr val="A50021"/>
                </a:solidFill>
              </a:rPr>
              <a:t>      </a:t>
            </a:r>
            <a:r>
              <a:rPr lang="zh-CN" altLang="en-US" sz="2400" dirty="0">
                <a:solidFill>
                  <a:srgbClr val="0000FF"/>
                </a:solidFill>
              </a:rPr>
              <a:t>对应用程序员                                 透明</a:t>
            </a:r>
            <a:endParaRPr lang="zh-CN" altLang="en-US" sz="2400" dirty="0">
              <a:solidFill>
                <a:srgbClr val="0000FF"/>
              </a:solidFill>
            </a:endParaRPr>
          </a:p>
          <a:p>
            <a:pPr eaLnBrk="1" hangingPunct="1">
              <a:lnSpc>
                <a:spcPct val="80000"/>
              </a:lnSpc>
              <a:buNone/>
            </a:pPr>
            <a:r>
              <a:rPr lang="zh-CN" altLang="en-US" sz="2400" dirty="0">
                <a:solidFill>
                  <a:srgbClr val="0000FF"/>
                </a:solidFill>
              </a:rPr>
              <a:t>      对系统程序员、硬件设计人员     不透明</a:t>
            </a:r>
            <a:endParaRPr lang="zh-CN" altLang="en-US" sz="2400" dirty="0">
              <a:solidFill>
                <a:srgbClr val="0000FF"/>
              </a:solidFill>
            </a:endParaRPr>
          </a:p>
          <a:p>
            <a:pPr eaLnBrk="1" hangingPunct="1">
              <a:lnSpc>
                <a:spcPct val="80000"/>
              </a:lnSpc>
            </a:pPr>
            <a:r>
              <a:rPr lang="zh-CN" altLang="en-US" sz="2800" dirty="0"/>
              <a:t>例如：浮点数表示、乘法指令 </a:t>
            </a:r>
            <a:endParaRPr lang="zh-CN" altLang="en-US" sz="2800" dirty="0"/>
          </a:p>
          <a:p>
            <a:pPr eaLnBrk="1" hangingPunct="1">
              <a:lnSpc>
                <a:spcPct val="80000"/>
              </a:lnSpc>
              <a:buNone/>
            </a:pPr>
            <a:r>
              <a:rPr lang="zh-CN" altLang="en-US" sz="2800" dirty="0"/>
              <a:t>     </a:t>
            </a:r>
            <a:r>
              <a:rPr lang="zh-CN" altLang="en-US" sz="2400" dirty="0">
                <a:solidFill>
                  <a:srgbClr val="0000FF"/>
                </a:solidFill>
              </a:rPr>
              <a:t>对高级语言程序员、应用程序员           透明 </a:t>
            </a:r>
            <a:endParaRPr lang="zh-CN" altLang="en-US" sz="2400" dirty="0">
              <a:solidFill>
                <a:srgbClr val="0000FF"/>
              </a:solidFill>
            </a:endParaRPr>
          </a:p>
          <a:p>
            <a:pPr eaLnBrk="1" hangingPunct="1">
              <a:lnSpc>
                <a:spcPct val="80000"/>
              </a:lnSpc>
              <a:buNone/>
            </a:pPr>
            <a:r>
              <a:rPr lang="zh-CN" altLang="en-US" sz="2400" dirty="0">
                <a:solidFill>
                  <a:srgbClr val="0000FF"/>
                </a:solidFill>
              </a:rPr>
              <a:t>      对汇编语言程序员、机器语言程序员   不透明</a:t>
            </a:r>
            <a:endParaRPr lang="zh-CN" altLang="en-US" sz="2400" dirty="0">
              <a:solidFill>
                <a:srgbClr val="0000FF"/>
              </a:solidFill>
            </a:endParaRPr>
          </a:p>
          <a:p>
            <a:pPr eaLnBrk="1" hangingPunct="1">
              <a:lnSpc>
                <a:spcPct val="80000"/>
              </a:lnSpc>
            </a:pPr>
            <a:r>
              <a:rPr lang="zh-CN" altLang="en-US" sz="2800" dirty="0"/>
              <a:t>例如：数据总线宽度、微程序 </a:t>
            </a:r>
            <a:endParaRPr lang="zh-CN" altLang="en-US" sz="2800" dirty="0"/>
          </a:p>
          <a:p>
            <a:pPr eaLnBrk="1" hangingPunct="1">
              <a:lnSpc>
                <a:spcPct val="80000"/>
              </a:lnSpc>
              <a:buNone/>
            </a:pPr>
            <a:r>
              <a:rPr lang="zh-CN" altLang="en-US" sz="2800" dirty="0"/>
              <a:t>     </a:t>
            </a:r>
            <a:r>
              <a:rPr lang="zh-CN" altLang="en-US" sz="2400" dirty="0">
                <a:solidFill>
                  <a:srgbClr val="0000FF"/>
                </a:solidFill>
              </a:rPr>
              <a:t>对汇编语言程序员、机器语言程序员   透明</a:t>
            </a:r>
            <a:endParaRPr lang="zh-CN" altLang="en-US" sz="2400" dirty="0">
              <a:solidFill>
                <a:srgbClr val="0000FF"/>
              </a:solidFill>
            </a:endParaRPr>
          </a:p>
          <a:p>
            <a:pPr eaLnBrk="1" hangingPunct="1">
              <a:lnSpc>
                <a:spcPct val="80000"/>
              </a:lnSpc>
              <a:buNone/>
            </a:pPr>
            <a:r>
              <a:rPr lang="zh-CN" altLang="en-US" sz="2400" dirty="0">
                <a:solidFill>
                  <a:srgbClr val="0000FF"/>
                </a:solidFill>
              </a:rPr>
              <a:t>      对硬件设计人员、计算机维修人员      不透明</a:t>
            </a:r>
            <a:endParaRPr lang="zh-CN" altLang="en-US" sz="2400" dirty="0">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a:spLocks noGrp="1"/>
          </p:cNvSpPr>
          <p:nvPr>
            <p:ph type="title"/>
          </p:nvPr>
        </p:nvSpPr>
        <p:spPr>
          <a:xfrm>
            <a:off x="681038" y="571500"/>
            <a:ext cx="8786812" cy="1143000"/>
          </a:xfrm>
          <a:ln/>
        </p:spPr>
        <p:txBody>
          <a:bodyPr vert="horz" wrap="square" lIns="91440" tIns="45720" rIns="91440" bIns="45720" anchor="b" anchorCtr="0"/>
          <a:p>
            <a:r>
              <a:rPr lang="zh-CN" altLang="en-US" dirty="0"/>
              <a:t>计算机系统结构的研究对象</a:t>
            </a:r>
            <a:endParaRPr lang="zh-CN" altLang="en-US" dirty="0"/>
          </a:p>
        </p:txBody>
      </p:sp>
      <p:sp>
        <p:nvSpPr>
          <p:cNvPr id="37891" name="内容占位符 2"/>
          <p:cNvSpPr>
            <a:spLocks noGrp="1"/>
          </p:cNvSpPr>
          <p:nvPr>
            <p:ph idx="1"/>
          </p:nvPr>
        </p:nvSpPr>
        <p:spPr>
          <a:xfrm>
            <a:off x="755650" y="1906588"/>
            <a:ext cx="8675688" cy="4114800"/>
          </a:xfrm>
          <a:ln/>
        </p:spPr>
        <p:txBody>
          <a:bodyPr vert="horz" wrap="square" lIns="91440" tIns="45720" rIns="91440" bIns="45720" anchor="t" anchorCtr="0"/>
          <a:p>
            <a:r>
              <a:rPr lang="zh-CN" altLang="en-US" dirty="0">
                <a:latin typeface="幼圆" panose="02010509060101010101" pitchFamily="49" charset="-122"/>
                <a:ea typeface="幼圆" panose="02010509060101010101" pitchFamily="49" charset="-122"/>
              </a:rPr>
              <a:t>计算机物理系统的抽象和定义，具体包括：</a:t>
            </a:r>
            <a:endParaRPr lang="en-US" altLang="zh-CN" dirty="0">
              <a:latin typeface="幼圆" panose="02010509060101010101" pitchFamily="49" charset="-122"/>
              <a:ea typeface="幼圆" panose="02010509060101010101" pitchFamily="49" charset="-122"/>
            </a:endParaRPr>
          </a:p>
          <a:p>
            <a:pPr lvl="2"/>
            <a:r>
              <a:rPr lang="zh-CN" altLang="en-US" dirty="0"/>
              <a:t>数据表示（定点、浮点、编码方式等）</a:t>
            </a:r>
            <a:endParaRPr lang="en-US" altLang="zh-CN" dirty="0"/>
          </a:p>
          <a:p>
            <a:pPr lvl="2"/>
            <a:r>
              <a:rPr lang="zh-CN" altLang="en-US" dirty="0"/>
              <a:t>寻址方式</a:t>
            </a:r>
            <a:endParaRPr lang="en-US" altLang="zh-CN" dirty="0"/>
          </a:p>
          <a:p>
            <a:pPr lvl="2"/>
            <a:r>
              <a:rPr lang="zh-CN" altLang="en-US" dirty="0"/>
              <a:t>寄存器定义</a:t>
            </a:r>
            <a:endParaRPr lang="en-US" altLang="zh-CN" dirty="0"/>
          </a:p>
          <a:p>
            <a:pPr lvl="2"/>
            <a:r>
              <a:rPr lang="zh-CN" altLang="en-US" dirty="0"/>
              <a:t>指令系统</a:t>
            </a:r>
            <a:endParaRPr lang="en-US" altLang="zh-CN" dirty="0"/>
          </a:p>
          <a:p>
            <a:pPr lvl="2"/>
            <a:r>
              <a:rPr lang="zh-CN" altLang="en-US" dirty="0"/>
              <a:t>中断系统</a:t>
            </a:r>
            <a:endParaRPr lang="en-US" altLang="zh-CN" dirty="0"/>
          </a:p>
          <a:p>
            <a:pPr lvl="2"/>
            <a:r>
              <a:rPr lang="zh-CN" altLang="en-US" dirty="0"/>
              <a:t>机器工作状态（管态，目态等定义及切换）</a:t>
            </a:r>
            <a:endParaRPr lang="en-US" altLang="zh-CN" dirty="0"/>
          </a:p>
          <a:p>
            <a:pPr lvl="2"/>
            <a:r>
              <a:rPr lang="zh-CN" altLang="en-US" dirty="0"/>
              <a:t>总线结构</a:t>
            </a:r>
            <a:endParaRPr lang="en-US" altLang="zh-CN" dirty="0"/>
          </a:p>
          <a:p>
            <a:pPr lvl="2"/>
            <a:r>
              <a:rPr lang="zh-CN" altLang="en-US" dirty="0"/>
              <a:t>系统安全与保密</a:t>
            </a:r>
            <a:endParaRPr lang="en-US" altLang="zh-CN" dirty="0"/>
          </a:p>
          <a:p>
            <a:pPr lvl="2"/>
            <a:r>
              <a:rPr lang="en-US" altLang="zh-CN" dirty="0"/>
              <a:t>I/O</a:t>
            </a:r>
            <a:r>
              <a:rPr lang="zh-CN" altLang="en-US" dirty="0"/>
              <a:t>系统（访问方式、数据源、出错处理等）</a:t>
            </a:r>
            <a:endParaRPr lang="en-US" altLang="zh-CN" dirty="0">
              <a:latin typeface="幼圆" panose="02010509060101010101" pitchFamily="49" charset="-122"/>
              <a:ea typeface="幼圆" panose="020105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a:ln/>
        </p:spPr>
        <p:txBody>
          <a:bodyPr vert="horz" wrap="square" lIns="91440" tIns="45720" rIns="91440" bIns="45720" anchor="b" anchorCtr="0"/>
          <a:p>
            <a:pPr eaLnBrk="1" hangingPunct="1"/>
            <a:r>
              <a:rPr lang="en-US" altLang="zh-CN" dirty="0"/>
              <a:t>1.3.3 </a:t>
            </a:r>
            <a:r>
              <a:rPr lang="zh-CN" altLang="en-US" dirty="0"/>
              <a:t>计算机组成</a:t>
            </a:r>
            <a:endParaRPr lang="zh-CN" altLang="en-US" dirty="0"/>
          </a:p>
        </p:txBody>
      </p:sp>
      <p:sp>
        <p:nvSpPr>
          <p:cNvPr id="39939" name="Rectangle 3"/>
          <p:cNvSpPr>
            <a:spLocks noGrp="1"/>
          </p:cNvSpPr>
          <p:nvPr>
            <p:ph idx="1"/>
          </p:nvPr>
        </p:nvSpPr>
        <p:spPr>
          <a:xfrm>
            <a:off x="1066800" y="2101850"/>
            <a:ext cx="8077200" cy="4114800"/>
          </a:xfrm>
          <a:ln/>
        </p:spPr>
        <p:txBody>
          <a:bodyPr vert="horz" wrap="square" lIns="91440" tIns="45720" rIns="91440" bIns="45720" anchor="t" anchorCtr="0"/>
          <a:p>
            <a:pPr eaLnBrk="1" hangingPunct="1"/>
            <a:r>
              <a:rPr lang="zh-CN" altLang="en-US" dirty="0"/>
              <a:t>课程名称 </a:t>
            </a:r>
            <a:r>
              <a:rPr lang="en-US" altLang="zh-CN" dirty="0">
                <a:solidFill>
                  <a:srgbClr val="A50021"/>
                </a:solidFill>
              </a:rPr>
              <a:t>Computer Organization</a:t>
            </a:r>
            <a:endParaRPr lang="en-US" altLang="zh-CN" dirty="0">
              <a:solidFill>
                <a:srgbClr val="A50021"/>
              </a:solidFill>
            </a:endParaRPr>
          </a:p>
          <a:p>
            <a:pPr eaLnBrk="1" hangingPunct="1">
              <a:buNone/>
            </a:pPr>
            <a:r>
              <a:rPr lang="zh-CN" altLang="en-US" dirty="0"/>
              <a:t>     </a:t>
            </a:r>
            <a:r>
              <a:rPr lang="zh-CN" altLang="en-US" sz="2400" dirty="0"/>
              <a:t>计算机组成、计算机组织、</a:t>
            </a:r>
            <a:endParaRPr lang="zh-CN" altLang="en-US" sz="2400" dirty="0"/>
          </a:p>
          <a:p>
            <a:pPr eaLnBrk="1" hangingPunct="1">
              <a:buNone/>
            </a:pPr>
            <a:r>
              <a:rPr lang="zh-CN" altLang="en-US" sz="2400" dirty="0"/>
              <a:t>       计算机原理、计算机组成原理</a:t>
            </a:r>
            <a:endParaRPr lang="zh-CN" altLang="en-US" sz="2400" dirty="0"/>
          </a:p>
          <a:p>
            <a:pPr eaLnBrk="1" hangingPunct="1"/>
            <a:r>
              <a:rPr lang="zh-CN" altLang="en-US" dirty="0"/>
              <a:t>研究方法</a:t>
            </a:r>
            <a:endParaRPr lang="zh-CN" altLang="en-US" dirty="0"/>
          </a:p>
          <a:p>
            <a:pPr eaLnBrk="1" hangingPunct="1">
              <a:buNone/>
            </a:pPr>
            <a:r>
              <a:rPr lang="zh-CN" altLang="en-US" dirty="0"/>
              <a:t>     </a:t>
            </a:r>
            <a:r>
              <a:rPr lang="zh-CN" altLang="en-US" sz="2400" dirty="0"/>
              <a:t>从内部研究计算机系统</a:t>
            </a:r>
            <a:endParaRPr lang="zh-CN" altLang="en-US" sz="2400" dirty="0"/>
          </a:p>
          <a:p>
            <a:pPr eaLnBrk="1" hangingPunct="1">
              <a:buNone/>
            </a:pPr>
            <a:r>
              <a:rPr lang="zh-CN" altLang="en-US" sz="2400" dirty="0"/>
              <a:t>       </a:t>
            </a:r>
            <a:r>
              <a:rPr lang="zh-CN" altLang="en-US" sz="2400" dirty="0">
                <a:solidFill>
                  <a:srgbClr val="A50021"/>
                </a:solidFill>
              </a:rPr>
              <a:t>计算机组成是指计算机系统结构的逻辑实现</a:t>
            </a:r>
            <a:endParaRPr lang="zh-CN" altLang="en-US" sz="2400" dirty="0">
              <a:solidFill>
                <a:srgbClr val="A5002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ln/>
        </p:spPr>
        <p:txBody>
          <a:bodyPr vert="horz" wrap="square" lIns="91440" tIns="45720" rIns="91440" bIns="45720" anchor="b" anchorCtr="0"/>
          <a:p>
            <a:pPr eaLnBrk="1" hangingPunct="1"/>
            <a:r>
              <a:rPr lang="zh-CN" altLang="en-US" dirty="0"/>
              <a:t>计算机组成的研究内容</a:t>
            </a:r>
            <a:endParaRPr lang="zh-CN" altLang="en-US" dirty="0"/>
          </a:p>
        </p:txBody>
      </p:sp>
      <p:sp>
        <p:nvSpPr>
          <p:cNvPr id="40963" name="Rectangle 3"/>
          <p:cNvSpPr>
            <a:spLocks noGrp="1"/>
          </p:cNvSpPr>
          <p:nvPr>
            <p:ph idx="1"/>
          </p:nvPr>
        </p:nvSpPr>
        <p:spPr>
          <a:ln/>
        </p:spPr>
        <p:txBody>
          <a:bodyPr vert="horz" wrap="square" lIns="91440" tIns="45720" rIns="91440" bIns="45720" anchor="t" anchorCtr="0"/>
          <a:p>
            <a:pPr eaLnBrk="1" hangingPunct="1"/>
            <a:r>
              <a:rPr lang="zh-CN" altLang="en-US" dirty="0"/>
              <a:t>确定数据通路的宽度</a:t>
            </a:r>
            <a:endParaRPr lang="zh-CN" altLang="en-US" dirty="0"/>
          </a:p>
          <a:p>
            <a:pPr eaLnBrk="1" hangingPunct="1"/>
            <a:r>
              <a:rPr lang="zh-CN" altLang="en-US" dirty="0"/>
              <a:t>确定各种操作对功能部件的共享程度</a:t>
            </a:r>
            <a:endParaRPr lang="zh-CN" altLang="en-US" dirty="0"/>
          </a:p>
          <a:p>
            <a:pPr eaLnBrk="1" hangingPunct="1"/>
            <a:r>
              <a:rPr lang="zh-CN" altLang="en-US" dirty="0"/>
              <a:t>确定专用的功能部件</a:t>
            </a:r>
            <a:endParaRPr lang="zh-CN" altLang="en-US" dirty="0"/>
          </a:p>
          <a:p>
            <a:pPr eaLnBrk="1" hangingPunct="1"/>
            <a:r>
              <a:rPr lang="zh-CN" altLang="en-US" dirty="0"/>
              <a:t>确定功能部件的并行度</a:t>
            </a:r>
            <a:endParaRPr lang="zh-CN" altLang="en-US" dirty="0"/>
          </a:p>
          <a:p>
            <a:pPr eaLnBrk="1" hangingPunct="1"/>
            <a:r>
              <a:rPr lang="zh-CN" altLang="en-US" dirty="0"/>
              <a:t>设计缓冲和排队策略</a:t>
            </a:r>
            <a:endParaRPr lang="zh-CN" altLang="en-US" dirty="0"/>
          </a:p>
          <a:p>
            <a:pPr eaLnBrk="1" hangingPunct="1"/>
            <a:r>
              <a:rPr lang="zh-CN" altLang="en-US" dirty="0"/>
              <a:t>设计控制机构</a:t>
            </a:r>
            <a:endParaRPr lang="zh-CN" altLang="en-US" dirty="0"/>
          </a:p>
          <a:p>
            <a:pPr eaLnBrk="1" hangingPunct="1"/>
            <a:r>
              <a:rPr lang="zh-CN" altLang="en-US" dirty="0"/>
              <a:t>确定采用何种可靠性技术</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ln/>
        </p:spPr>
        <p:txBody>
          <a:bodyPr vert="horz" wrap="square" lIns="91440" tIns="45720" rIns="91440" bIns="45720" anchor="b" anchorCtr="0"/>
          <a:p>
            <a:pPr eaLnBrk="1" hangingPunct="1"/>
            <a:r>
              <a:rPr lang="zh-CN" altLang="en-US" dirty="0"/>
              <a:t>计算机实现技术</a:t>
            </a:r>
            <a:endParaRPr lang="zh-CN" altLang="en-US" dirty="0"/>
          </a:p>
        </p:txBody>
      </p:sp>
      <p:sp>
        <p:nvSpPr>
          <p:cNvPr id="41987" name="Rectangle 3"/>
          <p:cNvSpPr>
            <a:spLocks noGrp="1"/>
          </p:cNvSpPr>
          <p:nvPr>
            <p:ph idx="1"/>
          </p:nvPr>
        </p:nvSpPr>
        <p:spPr>
          <a:xfrm>
            <a:off x="1066800" y="2101850"/>
            <a:ext cx="8077200" cy="4422775"/>
          </a:xfrm>
          <a:ln/>
        </p:spPr>
        <p:txBody>
          <a:bodyPr vert="horz" wrap="square" lIns="91440" tIns="45720" rIns="91440" bIns="45720" anchor="t" anchorCtr="0"/>
          <a:p>
            <a:pPr eaLnBrk="1" hangingPunct="1"/>
            <a:r>
              <a:rPr lang="zh-CN" altLang="en-US" dirty="0">
                <a:solidFill>
                  <a:srgbClr val="A50021"/>
                </a:solidFill>
              </a:rPr>
              <a:t>计算机实现是指计算机组成的物理实现</a:t>
            </a:r>
            <a:endParaRPr lang="zh-CN" altLang="en-US" dirty="0">
              <a:solidFill>
                <a:srgbClr val="A50021"/>
              </a:solidFill>
            </a:endParaRPr>
          </a:p>
          <a:p>
            <a:pPr eaLnBrk="1" hangingPunct="1"/>
            <a:r>
              <a:rPr lang="zh-CN" altLang="en-US" dirty="0"/>
              <a:t>主要包括：</a:t>
            </a:r>
            <a:endParaRPr lang="zh-CN" altLang="en-US" dirty="0"/>
          </a:p>
          <a:p>
            <a:pPr lvl="1" eaLnBrk="1" hangingPunct="1">
              <a:buClr>
                <a:srgbClr val="A50021"/>
              </a:buClr>
              <a:buFont typeface="Wingdings" panose="05000000000000000000" pitchFamily="2" charset="2"/>
              <a:buChar char="Ø"/>
            </a:pPr>
            <a:r>
              <a:rPr lang="zh-CN" altLang="en-US" dirty="0"/>
              <a:t>处理机、主存储器等部件的物理结构</a:t>
            </a:r>
            <a:endParaRPr lang="zh-CN" altLang="en-US" dirty="0"/>
          </a:p>
          <a:p>
            <a:pPr lvl="1" eaLnBrk="1" hangingPunct="1">
              <a:buClr>
                <a:srgbClr val="A50021"/>
              </a:buClr>
              <a:buFont typeface="Wingdings" panose="05000000000000000000" pitchFamily="2" charset="2"/>
              <a:buChar char="Ø"/>
            </a:pPr>
            <a:r>
              <a:rPr lang="zh-CN" altLang="en-US" dirty="0"/>
              <a:t>芯片的集成度和速度</a:t>
            </a:r>
            <a:endParaRPr lang="zh-CN" altLang="en-US" dirty="0"/>
          </a:p>
          <a:p>
            <a:pPr lvl="1" eaLnBrk="1" hangingPunct="1">
              <a:buClr>
                <a:srgbClr val="A50021"/>
              </a:buClr>
              <a:buFont typeface="Wingdings" panose="05000000000000000000" pitchFamily="2" charset="2"/>
              <a:buChar char="Ø"/>
            </a:pPr>
            <a:r>
              <a:rPr lang="zh-CN" altLang="en-US" dirty="0"/>
              <a:t>专用芯片的设计</a:t>
            </a:r>
            <a:endParaRPr lang="zh-CN" altLang="en-US" dirty="0"/>
          </a:p>
          <a:p>
            <a:pPr lvl="1" eaLnBrk="1" hangingPunct="1">
              <a:buClr>
                <a:srgbClr val="A50021"/>
              </a:buClr>
              <a:buFont typeface="Wingdings" panose="05000000000000000000" pitchFamily="2" charset="2"/>
              <a:buChar char="Ø"/>
            </a:pPr>
            <a:r>
              <a:rPr lang="zh-CN" altLang="en-US" dirty="0"/>
              <a:t>器件、模块、插件、底板的划分与连接</a:t>
            </a:r>
            <a:endParaRPr lang="zh-CN" altLang="en-US" dirty="0"/>
          </a:p>
          <a:p>
            <a:pPr lvl="1" eaLnBrk="1" hangingPunct="1">
              <a:buClr>
                <a:srgbClr val="A50021"/>
              </a:buClr>
              <a:buFont typeface="Wingdings" panose="05000000000000000000" pitchFamily="2" charset="2"/>
              <a:buChar char="Ø"/>
            </a:pPr>
            <a:r>
              <a:rPr lang="zh-CN" altLang="en-US" dirty="0"/>
              <a:t>信号传输技术</a:t>
            </a:r>
            <a:endParaRPr lang="zh-CN" altLang="en-US" dirty="0"/>
          </a:p>
          <a:p>
            <a:pPr lvl="1" eaLnBrk="1" hangingPunct="1">
              <a:buClr>
                <a:srgbClr val="A50021"/>
              </a:buClr>
              <a:buFont typeface="Wingdings" panose="05000000000000000000" pitchFamily="2" charset="2"/>
              <a:buChar char="Ø"/>
            </a:pPr>
            <a:r>
              <a:rPr lang="zh-CN" altLang="en-US" dirty="0"/>
              <a:t>电源、冷却及装配技术，制造工艺及技术等</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xfrm>
            <a:off x="323850" y="260350"/>
            <a:ext cx="8820150" cy="1143000"/>
          </a:xfrm>
          <a:ln/>
        </p:spPr>
        <p:txBody>
          <a:bodyPr vert="horz" wrap="square" lIns="91440" tIns="45720" rIns="91440" bIns="45720" anchor="b" anchorCtr="0"/>
          <a:p>
            <a:pPr eaLnBrk="1" hangingPunct="1"/>
            <a:r>
              <a:rPr lang="en-US" altLang="zh-CN" sz="3400" dirty="0"/>
              <a:t>1.3.4</a:t>
            </a:r>
            <a:r>
              <a:rPr lang="zh-CN" altLang="en-US" sz="3400" dirty="0"/>
              <a:t>计算机系统结构、组成和实现之间的关系</a:t>
            </a:r>
            <a:endParaRPr lang="zh-CN" altLang="en-US" sz="3400" dirty="0"/>
          </a:p>
        </p:txBody>
      </p:sp>
      <p:sp>
        <p:nvSpPr>
          <p:cNvPr id="43011" name="Rectangle 3"/>
          <p:cNvSpPr>
            <a:spLocks noGrp="1"/>
          </p:cNvSpPr>
          <p:nvPr>
            <p:ph idx="1"/>
          </p:nvPr>
        </p:nvSpPr>
        <p:spPr>
          <a:xfrm>
            <a:off x="684213" y="1773238"/>
            <a:ext cx="7772400" cy="4824412"/>
          </a:xfrm>
          <a:ln/>
        </p:spPr>
        <p:txBody>
          <a:bodyPr vert="horz" wrap="square" lIns="91440" tIns="45720" rIns="91440" bIns="45720" anchor="t" anchorCtr="0"/>
          <a:p>
            <a:pPr eaLnBrk="1" hangingPunct="1">
              <a:lnSpc>
                <a:spcPct val="90000"/>
              </a:lnSpc>
            </a:pPr>
            <a:r>
              <a:rPr lang="zh-CN" altLang="en-US" sz="2800" dirty="0">
                <a:solidFill>
                  <a:srgbClr val="A50021"/>
                </a:solidFill>
              </a:rPr>
              <a:t>计算机系统结构→确定软硬件界面</a:t>
            </a:r>
            <a:endParaRPr lang="zh-CN" altLang="en-US" sz="2800" dirty="0">
              <a:solidFill>
                <a:srgbClr val="A50021"/>
              </a:solidFill>
            </a:endParaRPr>
          </a:p>
          <a:p>
            <a:pPr eaLnBrk="1" hangingPunct="1">
              <a:lnSpc>
                <a:spcPct val="90000"/>
              </a:lnSpc>
            </a:pPr>
            <a:r>
              <a:rPr lang="zh-CN" altLang="en-US" sz="2800" dirty="0">
                <a:solidFill>
                  <a:srgbClr val="A50021"/>
                </a:solidFill>
              </a:rPr>
              <a:t>计算机组成→逻辑实现</a:t>
            </a:r>
            <a:endParaRPr lang="zh-CN" altLang="en-US" sz="2800" dirty="0">
              <a:solidFill>
                <a:srgbClr val="A50021"/>
              </a:solidFill>
            </a:endParaRPr>
          </a:p>
          <a:p>
            <a:pPr eaLnBrk="1" hangingPunct="1">
              <a:lnSpc>
                <a:spcPct val="90000"/>
              </a:lnSpc>
            </a:pPr>
            <a:r>
              <a:rPr lang="zh-CN" altLang="en-US" sz="2800" dirty="0">
                <a:solidFill>
                  <a:srgbClr val="A50021"/>
                </a:solidFill>
              </a:rPr>
              <a:t>计算机实现→物理实现</a:t>
            </a:r>
            <a:endParaRPr lang="zh-CN" altLang="en-US" sz="2800" dirty="0">
              <a:solidFill>
                <a:srgbClr val="A50021"/>
              </a:solidFill>
            </a:endParaRPr>
          </a:p>
          <a:p>
            <a:pPr eaLnBrk="1" hangingPunct="1">
              <a:lnSpc>
                <a:spcPct val="90000"/>
              </a:lnSpc>
            </a:pPr>
            <a:endParaRPr lang="zh-CN" altLang="en-US" sz="2800" dirty="0">
              <a:solidFill>
                <a:srgbClr val="A50021"/>
              </a:solidFill>
            </a:endParaRPr>
          </a:p>
          <a:p>
            <a:pPr eaLnBrk="1" hangingPunct="1">
              <a:lnSpc>
                <a:spcPct val="90000"/>
              </a:lnSpc>
            </a:pPr>
            <a:r>
              <a:rPr lang="zh-CN" altLang="en-US" sz="2400" dirty="0">
                <a:solidFill>
                  <a:srgbClr val="A50021"/>
                </a:solidFill>
              </a:rPr>
              <a:t>例</a:t>
            </a:r>
            <a:r>
              <a:rPr lang="en-US" altLang="zh-CN" sz="2400" dirty="0">
                <a:solidFill>
                  <a:srgbClr val="A50021"/>
                </a:solidFill>
              </a:rPr>
              <a:t>1</a:t>
            </a:r>
            <a:r>
              <a:rPr lang="zh-CN" altLang="en-US" sz="2400" dirty="0">
                <a:solidFill>
                  <a:srgbClr val="A50021"/>
                </a:solidFill>
              </a:rPr>
              <a:t>：</a:t>
            </a:r>
            <a:r>
              <a:rPr lang="zh-CN" altLang="en-US" sz="2400" dirty="0"/>
              <a:t>确定指令系统的功能→系统结构；</a:t>
            </a:r>
            <a:br>
              <a:rPr lang="en-US" altLang="zh-CN" sz="2400" dirty="0"/>
            </a:br>
            <a:r>
              <a:rPr lang="en-US" altLang="zh-CN" sz="2400" dirty="0"/>
              <a:t>          </a:t>
            </a:r>
            <a:r>
              <a:rPr lang="zh-CN" altLang="en-US" sz="2400" dirty="0"/>
              <a:t>指令的逻辑实现→组成；</a:t>
            </a:r>
            <a:br>
              <a:rPr lang="en-US" altLang="zh-CN" sz="2400" dirty="0"/>
            </a:br>
            <a:r>
              <a:rPr lang="en-US" altLang="zh-CN" sz="2400" dirty="0"/>
              <a:t>          </a:t>
            </a:r>
            <a:r>
              <a:rPr lang="zh-CN" altLang="en-US" sz="2400" dirty="0"/>
              <a:t>指令功能的物理实现→实现</a:t>
            </a:r>
            <a:endParaRPr lang="zh-CN" altLang="en-US" sz="2400" dirty="0"/>
          </a:p>
          <a:p>
            <a:pPr eaLnBrk="1" hangingPunct="1">
              <a:lnSpc>
                <a:spcPct val="90000"/>
              </a:lnSpc>
            </a:pPr>
            <a:r>
              <a:rPr lang="zh-CN" altLang="en-US" sz="2400" dirty="0">
                <a:solidFill>
                  <a:srgbClr val="A50021"/>
                </a:solidFill>
              </a:rPr>
              <a:t>例</a:t>
            </a:r>
            <a:r>
              <a:rPr lang="en-US" altLang="zh-CN" sz="2400" dirty="0">
                <a:solidFill>
                  <a:srgbClr val="A50021"/>
                </a:solidFill>
              </a:rPr>
              <a:t>2</a:t>
            </a:r>
            <a:r>
              <a:rPr lang="zh-CN" altLang="en-US" sz="2400" dirty="0">
                <a:solidFill>
                  <a:srgbClr val="A50021"/>
                </a:solidFill>
              </a:rPr>
              <a:t>：</a:t>
            </a:r>
            <a:r>
              <a:rPr lang="zh-CN" altLang="en-US" sz="2400" dirty="0"/>
              <a:t>确定是否需要乘除指令→系统结构；</a:t>
            </a:r>
            <a:br>
              <a:rPr lang="en-US" altLang="zh-CN" sz="2400" dirty="0"/>
            </a:br>
            <a:r>
              <a:rPr lang="en-US" altLang="zh-CN" sz="2400" dirty="0"/>
              <a:t>          </a:t>
            </a:r>
            <a:r>
              <a:rPr lang="zh-CN" altLang="en-US" sz="2400" dirty="0"/>
              <a:t>乘除指令用乘法器还是用加法器累加→组成；</a:t>
            </a:r>
            <a:br>
              <a:rPr lang="en-US" altLang="zh-CN" sz="2400" dirty="0"/>
            </a:br>
            <a:r>
              <a:rPr lang="en-US" altLang="zh-CN" sz="2400" dirty="0"/>
              <a:t>          </a:t>
            </a:r>
            <a:r>
              <a:rPr lang="zh-CN" altLang="en-US" sz="2400" dirty="0"/>
              <a:t>乘法器或加法器的物理实现→实现</a:t>
            </a:r>
            <a:endParaRPr lang="zh-CN" altLang="en-US" sz="2400" dirty="0"/>
          </a:p>
          <a:p>
            <a:pPr eaLnBrk="1" hangingPunct="1">
              <a:lnSpc>
                <a:spcPct val="90000"/>
              </a:lnSpc>
            </a:pPr>
            <a:r>
              <a:rPr lang="zh-CN" altLang="en-US" sz="2400" dirty="0"/>
              <a:t>随着技术、器件和应用的发展，三者之间的界限越来越模糊</a:t>
            </a:r>
            <a:endParaRPr lang="zh-CN" altLang="en-US" sz="2400" dirty="0"/>
          </a:p>
          <a:p>
            <a:pPr eaLnBrk="1" hangingPunct="1">
              <a:lnSpc>
                <a:spcPct val="90000"/>
              </a:lnSpc>
            </a:pPr>
            <a:endParaRPr lang="zh-CN"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755650" y="476250"/>
            <a:ext cx="7772400" cy="1143000"/>
          </a:xfrm>
          <a:ln/>
        </p:spPr>
        <p:txBody>
          <a:bodyPr vert="horz" wrap="square" lIns="91440" tIns="45720" rIns="91440" bIns="45720" anchor="b" anchorCtr="0"/>
          <a:p>
            <a:pPr eaLnBrk="1" hangingPunct="1"/>
            <a:r>
              <a:rPr lang="zh-CN" altLang="en-US" sz="3400" dirty="0"/>
              <a:t>三者的设计原则</a:t>
            </a:r>
            <a:endParaRPr lang="zh-CN" altLang="en-US" sz="3400" dirty="0"/>
          </a:p>
        </p:txBody>
      </p:sp>
      <p:sp>
        <p:nvSpPr>
          <p:cNvPr id="45059" name="Rectangle 3"/>
          <p:cNvSpPr>
            <a:spLocks noGrp="1"/>
          </p:cNvSpPr>
          <p:nvPr>
            <p:ph idx="1"/>
          </p:nvPr>
        </p:nvSpPr>
        <p:spPr>
          <a:xfrm>
            <a:off x="755650" y="2060575"/>
            <a:ext cx="7772400" cy="4114800"/>
          </a:xfrm>
          <a:ln/>
        </p:spPr>
        <p:txBody>
          <a:bodyPr vert="horz" wrap="square" lIns="91440" tIns="45720" rIns="91440" bIns="45720" anchor="t" anchorCtr="0"/>
          <a:p>
            <a:pPr eaLnBrk="1" hangingPunct="1"/>
            <a:r>
              <a:rPr lang="zh-CN" altLang="en-US" sz="2800" dirty="0">
                <a:solidFill>
                  <a:srgbClr val="000000"/>
                </a:solidFill>
              </a:rPr>
              <a:t>系统结构设计不要对组成、实现有过多和不合理限制</a:t>
            </a:r>
            <a:endParaRPr lang="en-US" altLang="zh-CN" sz="2800" dirty="0">
              <a:solidFill>
                <a:srgbClr val="000000"/>
              </a:solidFill>
            </a:endParaRPr>
          </a:p>
          <a:p>
            <a:pPr eaLnBrk="1" hangingPunct="1"/>
            <a:r>
              <a:rPr lang="zh-CN" altLang="en-US" sz="2800" dirty="0">
                <a:solidFill>
                  <a:srgbClr val="000000"/>
                </a:solidFill>
              </a:rPr>
              <a:t>组成设计应在系统结构指导下，以目前可实现技术为基础</a:t>
            </a:r>
            <a:endParaRPr lang="en-US" altLang="zh-CN" sz="2800" dirty="0">
              <a:solidFill>
                <a:srgbClr val="000000"/>
              </a:solidFill>
            </a:endParaRPr>
          </a:p>
          <a:p>
            <a:pPr eaLnBrk="1" hangingPunct="1"/>
            <a:r>
              <a:rPr lang="zh-CN" altLang="en-US" sz="2800" dirty="0">
                <a:solidFill>
                  <a:srgbClr val="000000"/>
                </a:solidFill>
              </a:rPr>
              <a:t>实现应在组成的逻辑结构指导下，以目前器件技术为基础，以性能价格比优化为目标</a:t>
            </a:r>
            <a:endParaRPr lang="zh-CN" altLang="en-US" sz="2800" dirty="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a:xfrm>
            <a:off x="611188" y="476250"/>
            <a:ext cx="7772400" cy="1143000"/>
          </a:xfrm>
          <a:ln/>
        </p:spPr>
        <p:txBody>
          <a:bodyPr vert="horz" wrap="square" lIns="91440" tIns="45720" rIns="91440" bIns="45720" anchor="b" anchorCtr="0"/>
          <a:p>
            <a:pPr eaLnBrk="1" hangingPunct="1"/>
            <a:r>
              <a:rPr lang="en-US" altLang="zh-CN" sz="3600" dirty="0"/>
              <a:t>1.3.5 </a:t>
            </a:r>
            <a:r>
              <a:rPr lang="zh-CN" altLang="en-US" sz="3600" dirty="0"/>
              <a:t>计算机系统的特性</a:t>
            </a:r>
            <a:endParaRPr lang="zh-CN" altLang="en-US" sz="3600" dirty="0"/>
          </a:p>
        </p:txBody>
      </p:sp>
      <p:sp>
        <p:nvSpPr>
          <p:cNvPr id="46083" name="Rectangle 3"/>
          <p:cNvSpPr>
            <a:spLocks noGrp="1"/>
          </p:cNvSpPr>
          <p:nvPr>
            <p:ph idx="1"/>
          </p:nvPr>
        </p:nvSpPr>
        <p:spPr>
          <a:xfrm>
            <a:off x="755650" y="1844675"/>
            <a:ext cx="7772400" cy="576263"/>
          </a:xfrm>
          <a:ln/>
        </p:spPr>
        <p:txBody>
          <a:bodyPr vert="horz" wrap="square" lIns="91440" tIns="45720" rIns="91440" bIns="45720" anchor="t" anchorCtr="0"/>
          <a:p>
            <a:pPr eaLnBrk="1" hangingPunct="1">
              <a:lnSpc>
                <a:spcPct val="90000"/>
              </a:lnSpc>
            </a:pPr>
            <a:r>
              <a:rPr lang="zh-CN" altLang="en-US" dirty="0">
                <a:solidFill>
                  <a:srgbClr val="A50021"/>
                </a:solidFill>
              </a:rPr>
              <a:t>计算机等级：巨、大、中、小、微</a:t>
            </a:r>
            <a:endParaRPr lang="zh-CN" altLang="en-US" dirty="0">
              <a:solidFill>
                <a:srgbClr val="A50021"/>
              </a:solidFill>
            </a:endParaRPr>
          </a:p>
        </p:txBody>
      </p:sp>
      <p:pic>
        <p:nvPicPr>
          <p:cNvPr id="46084" name="Picture 4" descr="1-5"/>
          <p:cNvPicPr>
            <a:picLocks noChangeAspect="1"/>
          </p:cNvPicPr>
          <p:nvPr/>
        </p:nvPicPr>
        <p:blipFill>
          <a:blip r:embed="rId1"/>
          <a:stretch>
            <a:fillRect/>
          </a:stretch>
        </p:blipFill>
        <p:spPr>
          <a:xfrm>
            <a:off x="1258888" y="2492375"/>
            <a:ext cx="6121400" cy="39878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4"/>
          <p:cNvSpPr/>
          <p:nvPr/>
        </p:nvSpPr>
        <p:spPr>
          <a:xfrm>
            <a:off x="395288" y="404813"/>
            <a:ext cx="7772400" cy="1143000"/>
          </a:xfrm>
          <a:prstGeom prst="rect">
            <a:avLst/>
          </a:prstGeom>
          <a:noFill/>
          <a:ln w="9525">
            <a:noFill/>
          </a:ln>
        </p:spPr>
        <p:txBody>
          <a:bodyPr anchor="b"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eaLnBrk="1" hangingPunct="1">
              <a:spcBef>
                <a:spcPct val="0"/>
              </a:spcBef>
              <a:buClrTx/>
              <a:buSzTx/>
              <a:buFontTx/>
              <a:buNone/>
            </a:pPr>
            <a:r>
              <a:rPr lang="en-US" altLang="zh-CN" sz="4400" dirty="0">
                <a:solidFill>
                  <a:schemeClr val="tx2"/>
                </a:solidFill>
              </a:rPr>
              <a:t>1.1</a:t>
            </a:r>
            <a:r>
              <a:rPr lang="zh-CN" altLang="en-US" sz="4400" dirty="0">
                <a:solidFill>
                  <a:schemeClr val="tx2"/>
                </a:solidFill>
              </a:rPr>
              <a:t>计算机系统的基本概念</a:t>
            </a:r>
            <a:endParaRPr lang="zh-CN" altLang="en-US" sz="4400" dirty="0">
              <a:solidFill>
                <a:schemeClr val="tx2"/>
              </a:solidFill>
            </a:endParaRPr>
          </a:p>
        </p:txBody>
      </p:sp>
      <p:sp>
        <p:nvSpPr>
          <p:cNvPr id="10243" name="Rectangle 9" descr="Rectangle: Click to edit Master text styles&#13;&#10;Second level&#13;&#10;Third level&#13;&#10;Fourth level&#13;&#10;Fifth level"/>
          <p:cNvSpPr/>
          <p:nvPr/>
        </p:nvSpPr>
        <p:spPr>
          <a:xfrm>
            <a:off x="395288" y="1557338"/>
            <a:ext cx="8748712" cy="5300662"/>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lnSpc>
                <a:spcPct val="80000"/>
              </a:lnSpc>
            </a:pPr>
            <a:r>
              <a:rPr lang="zh-CN" altLang="en-US" sz="2800" dirty="0">
                <a:solidFill>
                  <a:srgbClr val="A50021"/>
                </a:solidFill>
              </a:rPr>
              <a:t>系统：为完成某个特定任务的多个功能部件相互配合而形成的有机整体</a:t>
            </a:r>
            <a:endParaRPr lang="zh-CN" altLang="en-US" sz="2800" dirty="0">
              <a:solidFill>
                <a:srgbClr val="A50021"/>
              </a:solidFill>
            </a:endParaRPr>
          </a:p>
          <a:p>
            <a:pPr marL="457200" lvl="0" indent="-457200" eaLnBrk="1" hangingPunct="1">
              <a:lnSpc>
                <a:spcPct val="80000"/>
              </a:lnSpc>
            </a:pPr>
            <a:r>
              <a:rPr lang="zh-CN" altLang="en-US" sz="2800" dirty="0">
                <a:solidFill>
                  <a:srgbClr val="A50021"/>
                </a:solidFill>
              </a:rPr>
              <a:t>三种常见的说法：</a:t>
            </a:r>
            <a:endParaRPr lang="zh-CN" altLang="en-US" sz="2800" dirty="0">
              <a:solidFill>
                <a:srgbClr val="A50021"/>
              </a:solidFill>
            </a:endParaRPr>
          </a:p>
          <a:p>
            <a:pPr marL="1027430" lvl="1" indent="-455930" eaLnBrk="1" hangingPunct="1">
              <a:lnSpc>
                <a:spcPct val="80000"/>
              </a:lnSpc>
              <a:buClr>
                <a:srgbClr val="A50021"/>
              </a:buClr>
              <a:buFont typeface="Wingdings" panose="05000000000000000000" pitchFamily="2" charset="2"/>
              <a:buChar char="Ø"/>
            </a:pPr>
            <a:r>
              <a:rPr lang="zh-CN" altLang="en-US" sz="2400" dirty="0">
                <a:solidFill>
                  <a:srgbClr val="000000"/>
                </a:solidFill>
              </a:rPr>
              <a:t>五大部件：运算器、控制器、存储器、输入输出设备</a:t>
            </a:r>
            <a:endParaRPr lang="zh-CN" altLang="en-US" sz="2400" dirty="0">
              <a:solidFill>
                <a:srgbClr val="000000"/>
              </a:solidFill>
            </a:endParaRPr>
          </a:p>
          <a:p>
            <a:pPr marL="457200" lvl="0" indent="-457200" eaLnBrk="1" hangingPunct="1">
              <a:lnSpc>
                <a:spcPct val="80000"/>
              </a:lnSpc>
              <a:buFont typeface="Wingdings" panose="05000000000000000000" pitchFamily="2" charset="2"/>
              <a:buChar char="Ø"/>
            </a:pPr>
            <a:endParaRPr lang="zh-CN" altLang="en-US" sz="2800" dirty="0">
              <a:solidFill>
                <a:srgbClr val="000000"/>
              </a:solidFill>
            </a:endParaRPr>
          </a:p>
          <a:p>
            <a:pPr marL="457200" lvl="0" indent="-457200" eaLnBrk="1" hangingPunct="1">
              <a:lnSpc>
                <a:spcPct val="80000"/>
              </a:lnSpc>
              <a:buFont typeface="Wingdings" panose="05000000000000000000" pitchFamily="2" charset="2"/>
              <a:buChar char="Ø"/>
            </a:pPr>
            <a:endParaRPr lang="zh-CN" altLang="en-US" sz="2800"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endParaRPr lang="zh-CN" altLang="en-US" sz="2400"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endParaRPr lang="zh-CN" altLang="en-US" sz="2400"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endParaRPr lang="zh-CN" altLang="en-US" sz="2400"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endParaRPr lang="zh-CN" altLang="en-US" sz="2400"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r>
              <a:rPr lang="zh-CN" altLang="en-US" sz="2400" dirty="0">
                <a:solidFill>
                  <a:srgbClr val="000000"/>
                </a:solidFill>
              </a:rPr>
              <a:t>软件和硬件组成</a:t>
            </a:r>
            <a:endParaRPr lang="zh-CN" altLang="en-US" sz="2400"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endParaRPr lang="zh-CN" altLang="en-US" dirty="0">
              <a:solidFill>
                <a:srgbClr val="000000"/>
              </a:solidFill>
            </a:endParaRPr>
          </a:p>
          <a:p>
            <a:pPr marL="1027430" lvl="1" indent="-455930" eaLnBrk="1" hangingPunct="1">
              <a:lnSpc>
                <a:spcPct val="80000"/>
              </a:lnSpc>
              <a:buClr>
                <a:srgbClr val="A50021"/>
              </a:buClr>
              <a:buFont typeface="Wingdings" panose="05000000000000000000" pitchFamily="2" charset="2"/>
              <a:buChar char="Ø"/>
            </a:pPr>
            <a:r>
              <a:rPr lang="zh-CN" altLang="en-US" sz="2400" dirty="0">
                <a:solidFill>
                  <a:srgbClr val="000000"/>
                </a:solidFill>
              </a:rPr>
              <a:t>由人员、数据、设备、程序和规程组成</a:t>
            </a:r>
            <a:endParaRPr lang="zh-CN" altLang="en-US" sz="2400" dirty="0">
              <a:solidFill>
                <a:srgbClr val="000000"/>
              </a:solidFill>
            </a:endParaRPr>
          </a:p>
        </p:txBody>
      </p:sp>
      <p:pic>
        <p:nvPicPr>
          <p:cNvPr id="10244" name="Picture 7"/>
          <p:cNvPicPr>
            <a:picLocks noChangeAspect="1"/>
          </p:cNvPicPr>
          <p:nvPr/>
        </p:nvPicPr>
        <p:blipFill>
          <a:blip r:embed="rId1"/>
          <a:stretch>
            <a:fillRect/>
          </a:stretch>
        </p:blipFill>
        <p:spPr>
          <a:xfrm>
            <a:off x="4211638" y="5378450"/>
            <a:ext cx="1333500" cy="704850"/>
          </a:xfrm>
          <a:prstGeom prst="rect">
            <a:avLst/>
          </a:prstGeom>
          <a:noFill/>
          <a:ln w="9525">
            <a:noFill/>
          </a:ln>
        </p:spPr>
      </p:pic>
      <p:pic>
        <p:nvPicPr>
          <p:cNvPr id="10245" name="Picture 6"/>
          <p:cNvPicPr>
            <a:picLocks noChangeAspect="1"/>
          </p:cNvPicPr>
          <p:nvPr/>
        </p:nvPicPr>
        <p:blipFill>
          <a:blip r:embed="rId2"/>
          <a:stretch>
            <a:fillRect/>
          </a:stretch>
        </p:blipFill>
        <p:spPr>
          <a:xfrm>
            <a:off x="7361238" y="3487738"/>
            <a:ext cx="1666875" cy="1381125"/>
          </a:xfrm>
          <a:prstGeom prst="rect">
            <a:avLst/>
          </a:prstGeom>
          <a:noFill/>
          <a:ln w="9525">
            <a:noFill/>
          </a:ln>
        </p:spPr>
      </p:pic>
      <p:pic>
        <p:nvPicPr>
          <p:cNvPr id="10246" name="Picture 8"/>
          <p:cNvPicPr>
            <a:picLocks noChangeAspect="1"/>
          </p:cNvPicPr>
          <p:nvPr/>
        </p:nvPicPr>
        <p:blipFill>
          <a:blip r:embed="rId3"/>
          <a:stretch>
            <a:fillRect/>
          </a:stretch>
        </p:blipFill>
        <p:spPr>
          <a:xfrm>
            <a:off x="7451725" y="5516563"/>
            <a:ext cx="1485900" cy="1047750"/>
          </a:xfrm>
          <a:prstGeom prst="rect">
            <a:avLst/>
          </a:prstGeom>
          <a:noFill/>
          <a:ln w="9525">
            <a:noFill/>
          </a:ln>
        </p:spPr>
      </p:pic>
      <p:pic>
        <p:nvPicPr>
          <p:cNvPr id="10247" name="图片 3"/>
          <p:cNvPicPr>
            <a:picLocks noChangeAspect="1"/>
          </p:cNvPicPr>
          <p:nvPr/>
        </p:nvPicPr>
        <p:blipFill>
          <a:blip r:embed="rId4"/>
          <a:stretch>
            <a:fillRect/>
          </a:stretch>
        </p:blipFill>
        <p:spPr>
          <a:xfrm>
            <a:off x="900113" y="3251200"/>
            <a:ext cx="3562350" cy="1781175"/>
          </a:xfrm>
          <a:prstGeom prst="rect">
            <a:avLst/>
          </a:prstGeom>
          <a:noFill/>
          <a:ln w="9525">
            <a:noFill/>
          </a:ln>
        </p:spPr>
      </p:pic>
      <p:pic>
        <p:nvPicPr>
          <p:cNvPr id="10248" name="图片 4"/>
          <p:cNvPicPr>
            <a:picLocks noChangeAspect="1"/>
          </p:cNvPicPr>
          <p:nvPr/>
        </p:nvPicPr>
        <p:blipFill>
          <a:blip r:embed="rId5"/>
          <a:stretch>
            <a:fillRect/>
          </a:stretch>
        </p:blipFill>
        <p:spPr>
          <a:xfrm>
            <a:off x="4572000" y="3235325"/>
            <a:ext cx="2482850" cy="194310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755650" y="549275"/>
            <a:ext cx="7772400" cy="1143000"/>
          </a:xfrm>
          <a:ln/>
        </p:spPr>
        <p:txBody>
          <a:bodyPr vert="horz" wrap="square" lIns="91440" tIns="45720" rIns="91440" bIns="45720" anchor="b" anchorCtr="0"/>
          <a:p>
            <a:pPr eaLnBrk="1" hangingPunct="1"/>
            <a:r>
              <a:rPr lang="zh-CN" altLang="en-US" dirty="0"/>
              <a:t>系列机</a:t>
            </a:r>
            <a:endParaRPr lang="zh-CN" altLang="en-US" dirty="0"/>
          </a:p>
        </p:txBody>
      </p:sp>
      <p:sp>
        <p:nvSpPr>
          <p:cNvPr id="47107" name="Rectangle 3"/>
          <p:cNvSpPr>
            <a:spLocks noGrp="1"/>
          </p:cNvSpPr>
          <p:nvPr>
            <p:ph idx="1"/>
          </p:nvPr>
        </p:nvSpPr>
        <p:spPr>
          <a:xfrm>
            <a:off x="827088" y="1844675"/>
            <a:ext cx="7772400" cy="4114800"/>
          </a:xfrm>
          <a:ln/>
        </p:spPr>
        <p:txBody>
          <a:bodyPr vert="horz" wrap="square" lIns="91440" tIns="45720" rIns="91440" bIns="45720" anchor="t" anchorCtr="0"/>
          <a:p>
            <a:pPr eaLnBrk="1" hangingPunct="1"/>
            <a:r>
              <a:rPr lang="zh-CN" altLang="en-US" sz="2800" dirty="0">
                <a:solidFill>
                  <a:srgbClr val="A50021"/>
                </a:solidFill>
              </a:rPr>
              <a:t>定义：</a:t>
            </a:r>
            <a:endParaRPr lang="zh-CN" altLang="en-US" sz="2800" dirty="0">
              <a:solidFill>
                <a:srgbClr val="A50021"/>
              </a:solidFill>
            </a:endParaRPr>
          </a:p>
          <a:p>
            <a:pPr eaLnBrk="1" hangingPunct="1">
              <a:buNone/>
            </a:pPr>
            <a:r>
              <a:rPr lang="zh-CN" altLang="en-US" sz="2800" dirty="0">
                <a:solidFill>
                  <a:srgbClr val="A50021"/>
                </a:solidFill>
              </a:rPr>
              <a:t>     具有相同的系统结构，但组成和实现技术不同的一系列计算机系统</a:t>
            </a:r>
            <a:endParaRPr lang="zh-CN" altLang="en-US" sz="2800" dirty="0">
              <a:solidFill>
                <a:srgbClr val="A50021"/>
              </a:solidFill>
            </a:endParaRPr>
          </a:p>
          <a:p>
            <a:pPr eaLnBrk="1" hangingPunct="1"/>
            <a:r>
              <a:rPr lang="zh-CN" altLang="en-US" sz="2800" dirty="0"/>
              <a:t>实现方法：</a:t>
            </a:r>
            <a:endParaRPr lang="zh-CN" altLang="en-US" sz="2800" dirty="0"/>
          </a:p>
          <a:p>
            <a:pPr lvl="1" eaLnBrk="1" hangingPunct="1">
              <a:buClr>
                <a:srgbClr val="A50021"/>
              </a:buClr>
              <a:buFont typeface="Wingdings" panose="05000000000000000000" pitchFamily="2" charset="2"/>
              <a:buChar char="Ø"/>
            </a:pPr>
            <a:r>
              <a:rPr lang="zh-CN" altLang="en-US" sz="2200" dirty="0"/>
              <a:t>在系统结构基本不变的基础上，根据不同的性能和不同的器件，研制出多种性能和价格不同的计算机系统</a:t>
            </a:r>
            <a:endParaRPr lang="zh-CN" altLang="en-US" sz="2200" dirty="0"/>
          </a:p>
          <a:p>
            <a:pPr lvl="1" eaLnBrk="1" hangingPunct="1">
              <a:buClr>
                <a:srgbClr val="A50021"/>
              </a:buClr>
              <a:buFont typeface="Wingdings" panose="05000000000000000000" pitchFamily="2" charset="2"/>
              <a:buChar char="Ø"/>
            </a:pPr>
            <a:r>
              <a:rPr lang="zh-CN" altLang="en-US" sz="2200" dirty="0"/>
              <a:t>一种系统结构可以有多种组成，一种组成也可以有多种物理实现</a:t>
            </a:r>
            <a:endParaRPr lang="zh-CN" altLang="en-US" sz="2200" dirty="0"/>
          </a:p>
          <a:p>
            <a:pPr lvl="1" eaLnBrk="1" hangingPunct="1">
              <a:buClr>
                <a:srgbClr val="A50021"/>
              </a:buClr>
              <a:buFont typeface="Wingdings" panose="05000000000000000000" pitchFamily="2" charset="2"/>
              <a:buChar char="Ø"/>
            </a:pPr>
            <a:r>
              <a:rPr lang="zh-CN" altLang="en-US" sz="2200" dirty="0"/>
              <a:t>如</a:t>
            </a:r>
            <a:r>
              <a:rPr lang="en-US" altLang="zh-CN" sz="2200" dirty="0"/>
              <a:t>IBM370</a:t>
            </a:r>
            <a:r>
              <a:rPr lang="zh-CN" altLang="en-US" sz="2200" dirty="0"/>
              <a:t>系列机：</a:t>
            </a:r>
            <a:r>
              <a:rPr lang="en-US" altLang="zh-CN" sz="2200" dirty="0"/>
              <a:t>115</a:t>
            </a:r>
            <a:r>
              <a:rPr lang="zh-CN" altLang="en-US" sz="2200" dirty="0"/>
              <a:t>，</a:t>
            </a:r>
            <a:r>
              <a:rPr lang="en-US" altLang="zh-CN" sz="2200" dirty="0"/>
              <a:t>125</a:t>
            </a:r>
            <a:r>
              <a:rPr lang="zh-CN" altLang="en-US" sz="2200" dirty="0"/>
              <a:t>，</a:t>
            </a:r>
            <a:r>
              <a:rPr lang="en-US" altLang="zh-CN" sz="2200" dirty="0"/>
              <a:t>135</a:t>
            </a:r>
            <a:r>
              <a:rPr lang="zh-CN" altLang="en-US" sz="2200" dirty="0"/>
              <a:t>，</a:t>
            </a:r>
            <a:r>
              <a:rPr lang="en-US" altLang="zh-CN" sz="2200" dirty="0"/>
              <a:t>145</a:t>
            </a:r>
            <a:r>
              <a:rPr lang="zh-CN" altLang="en-US" sz="2200" dirty="0"/>
              <a:t>，</a:t>
            </a:r>
            <a:r>
              <a:rPr lang="en-US" altLang="zh-CN" sz="2200" dirty="0"/>
              <a:t>158</a:t>
            </a:r>
            <a:r>
              <a:rPr lang="zh-CN" altLang="en-US" sz="2200" dirty="0"/>
              <a:t>，</a:t>
            </a:r>
            <a:r>
              <a:rPr lang="en-US" altLang="zh-CN" sz="2200" dirty="0"/>
              <a:t>168</a:t>
            </a:r>
            <a:r>
              <a:rPr lang="zh-CN" altLang="en-US" sz="2200" dirty="0"/>
              <a:t>等</a:t>
            </a:r>
            <a:endParaRPr lang="zh-CN" altLang="en-US" sz="2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xfrm>
            <a:off x="468313" y="260350"/>
            <a:ext cx="7772400" cy="1143000"/>
          </a:xfrm>
          <a:ln/>
        </p:spPr>
        <p:txBody>
          <a:bodyPr vert="horz" wrap="square" lIns="91440" tIns="45720" rIns="91440" bIns="45720" anchor="b" anchorCtr="0"/>
          <a:p>
            <a:pPr eaLnBrk="1" hangingPunct="1"/>
            <a:r>
              <a:rPr lang="zh-CN" altLang="en-US" sz="3600" dirty="0"/>
              <a:t>软件兼容</a:t>
            </a:r>
            <a:endParaRPr lang="zh-CN" altLang="en-US" sz="3600" dirty="0"/>
          </a:p>
        </p:txBody>
      </p:sp>
      <p:sp>
        <p:nvSpPr>
          <p:cNvPr id="49155" name="Rectangle 3"/>
          <p:cNvSpPr>
            <a:spLocks noGrp="1"/>
          </p:cNvSpPr>
          <p:nvPr>
            <p:ph idx="1"/>
          </p:nvPr>
        </p:nvSpPr>
        <p:spPr>
          <a:xfrm>
            <a:off x="539750" y="1557338"/>
            <a:ext cx="8604250" cy="5111750"/>
          </a:xfrm>
          <a:ln/>
        </p:spPr>
        <p:txBody>
          <a:bodyPr vert="horz" wrap="square" lIns="91440" tIns="45720" rIns="91440" bIns="45720" anchor="t" anchorCtr="0"/>
          <a:p>
            <a:pPr eaLnBrk="1" hangingPunct="1">
              <a:lnSpc>
                <a:spcPct val="80000"/>
              </a:lnSpc>
            </a:pPr>
            <a:r>
              <a:rPr lang="zh-CN" altLang="en-US" sz="2800" dirty="0"/>
              <a:t>软件相对于硬件成本越来越贵，已积累了大量成熟的系统软件和应用软件</a:t>
            </a:r>
            <a:endParaRPr lang="zh-CN" altLang="en-US" sz="2800" dirty="0"/>
          </a:p>
          <a:p>
            <a:pPr eaLnBrk="1" hangingPunct="1">
              <a:lnSpc>
                <a:spcPct val="80000"/>
              </a:lnSpc>
            </a:pPr>
            <a:r>
              <a:rPr lang="zh-CN" altLang="en-US" sz="2800" dirty="0">
                <a:solidFill>
                  <a:srgbClr val="A50021"/>
                </a:solidFill>
              </a:rPr>
              <a:t>软件兼容：</a:t>
            </a:r>
            <a:r>
              <a:rPr lang="zh-CN" altLang="en-US" sz="2800" dirty="0"/>
              <a:t>同一个软件的目标程序可以不加修改地运行于系统结构相同的任何机器上</a:t>
            </a:r>
            <a:endParaRPr lang="zh-CN" altLang="en-US" sz="2800" dirty="0"/>
          </a:p>
          <a:p>
            <a:pPr eaLnBrk="1" hangingPunct="1">
              <a:lnSpc>
                <a:spcPct val="80000"/>
              </a:lnSpc>
            </a:pPr>
            <a:r>
              <a:rPr lang="zh-CN" altLang="en-US" sz="2800" dirty="0"/>
              <a:t>兼容种类：</a:t>
            </a:r>
            <a:endParaRPr lang="zh-CN" altLang="en-US" sz="2800" dirty="0"/>
          </a:p>
          <a:p>
            <a:pPr lvl="1" eaLnBrk="1" hangingPunct="1">
              <a:lnSpc>
                <a:spcPct val="80000"/>
              </a:lnSpc>
              <a:buClr>
                <a:srgbClr val="A50021"/>
              </a:buClr>
              <a:buFont typeface="Wingdings" panose="05000000000000000000" pitchFamily="2" charset="2"/>
              <a:buChar char="Ø"/>
            </a:pPr>
            <a:r>
              <a:rPr lang="zh-CN" altLang="en-US" sz="2400" dirty="0">
                <a:solidFill>
                  <a:srgbClr val="A50021"/>
                </a:solidFill>
              </a:rPr>
              <a:t>向后兼容</a:t>
            </a:r>
            <a:r>
              <a:rPr lang="zh-CN" altLang="en-US" sz="2400" dirty="0"/>
              <a:t>：新机器能直接运行老机器的目标程序</a:t>
            </a:r>
            <a:endParaRPr lang="zh-CN" altLang="en-US" sz="2400" dirty="0"/>
          </a:p>
          <a:p>
            <a:pPr lvl="1" eaLnBrk="1" hangingPunct="1">
              <a:lnSpc>
                <a:spcPct val="80000"/>
              </a:lnSpc>
              <a:buClr>
                <a:srgbClr val="A50021"/>
              </a:buClr>
              <a:buFont typeface="Wingdings" panose="05000000000000000000" pitchFamily="2" charset="2"/>
              <a:buChar char="Ø"/>
            </a:pPr>
            <a:r>
              <a:rPr lang="zh-CN" altLang="en-US" sz="2400" dirty="0">
                <a:solidFill>
                  <a:schemeClr val="tx2"/>
                </a:solidFill>
              </a:rPr>
              <a:t>向上兼容</a:t>
            </a:r>
            <a:r>
              <a:rPr lang="zh-CN" altLang="en-US" sz="2400" dirty="0"/>
              <a:t>：低档机上的目标软件能直接运行于高档机</a:t>
            </a:r>
            <a:endParaRPr lang="zh-CN" altLang="en-US" sz="2400" dirty="0"/>
          </a:p>
          <a:p>
            <a:pPr lvl="1" eaLnBrk="1" hangingPunct="1">
              <a:lnSpc>
                <a:spcPct val="80000"/>
              </a:lnSpc>
              <a:buClr>
                <a:srgbClr val="A50021"/>
              </a:buClr>
              <a:buFont typeface="Wingdings" panose="05000000000000000000" pitchFamily="2" charset="2"/>
              <a:buChar char="Ø"/>
            </a:pPr>
            <a:r>
              <a:rPr lang="zh-CN" altLang="en-US" sz="2400" dirty="0"/>
              <a:t>向下兼容：高档机器的目标程序不加修改可运行于低档（不常见）</a:t>
            </a:r>
            <a:endParaRPr lang="zh-CN" altLang="en-US" sz="2400" dirty="0"/>
          </a:p>
          <a:p>
            <a:pPr eaLnBrk="1" hangingPunct="1">
              <a:lnSpc>
                <a:spcPct val="80000"/>
              </a:lnSpc>
            </a:pPr>
            <a:r>
              <a:rPr lang="zh-CN" altLang="en-US" sz="2800" dirty="0">
                <a:solidFill>
                  <a:srgbClr val="A50021"/>
                </a:solidFill>
              </a:rPr>
              <a:t>向后兼容必须做到</a:t>
            </a:r>
            <a:r>
              <a:rPr lang="zh-CN" altLang="en-US" sz="2800" dirty="0"/>
              <a:t>，向上兼容尽量做到</a:t>
            </a:r>
            <a:endParaRPr lang="zh-CN" altLang="en-US" sz="2800" dirty="0"/>
          </a:p>
          <a:p>
            <a:pPr eaLnBrk="1" hangingPunct="1">
              <a:lnSpc>
                <a:spcPct val="80000"/>
              </a:lnSpc>
            </a:pPr>
            <a:r>
              <a:rPr lang="zh-CN" altLang="en-US" sz="2800" dirty="0"/>
              <a:t>向前兼容和向下兼容，可以不考虑</a:t>
            </a:r>
            <a:endParaRPr lang="zh-CN" alt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1"/>
          <p:cNvSpPr>
            <a:spLocks noGrp="1"/>
          </p:cNvSpPr>
          <p:nvPr>
            <p:ph type="title"/>
          </p:nvPr>
        </p:nvSpPr>
        <p:spPr>
          <a:ln/>
        </p:spPr>
        <p:txBody>
          <a:bodyPr vert="horz" wrap="square" lIns="91440" tIns="45720" rIns="91440" bIns="45720" anchor="b" anchorCtr="0"/>
          <a:p>
            <a:r>
              <a:rPr lang="en-US" altLang="zh-CN" dirty="0"/>
              <a:t>Backward compatibility</a:t>
            </a:r>
            <a:endParaRPr lang="zh-CN" altLang="en-US" dirty="0"/>
          </a:p>
        </p:txBody>
      </p:sp>
      <p:sp>
        <p:nvSpPr>
          <p:cNvPr id="51203" name="内容占位符 2"/>
          <p:cNvSpPr>
            <a:spLocks noGrp="1"/>
          </p:cNvSpPr>
          <p:nvPr>
            <p:ph idx="1"/>
          </p:nvPr>
        </p:nvSpPr>
        <p:spPr>
          <a:ln/>
        </p:spPr>
        <p:txBody>
          <a:bodyPr vert="horz" wrap="square" lIns="91440" tIns="45720" rIns="91440" bIns="45720" anchor="t" anchorCtr="0"/>
          <a:p>
            <a:r>
              <a:rPr lang="en-US" altLang="zh-CN" dirty="0"/>
              <a:t>Backward compatibility is a property of a system, product, or technology that allows for interoperability with an </a:t>
            </a:r>
            <a:r>
              <a:rPr lang="en-US" altLang="zh-CN" dirty="0">
                <a:solidFill>
                  <a:srgbClr val="FF0000"/>
                </a:solidFill>
              </a:rPr>
              <a:t>olde</a:t>
            </a:r>
            <a:r>
              <a:rPr lang="en-US" altLang="zh-CN" dirty="0"/>
              <a:t>r legacy system, or with input designed for such a system. Backward compatibility is sometimes also called </a:t>
            </a:r>
            <a:r>
              <a:rPr lang="en-US" altLang="zh-CN" dirty="0">
                <a:solidFill>
                  <a:srgbClr val="FF0000"/>
                </a:solidFill>
              </a:rPr>
              <a:t>downward compatibility.</a:t>
            </a:r>
            <a:endParaRPr lang="zh-CN" altLang="en-US"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1"/>
          <p:cNvSpPr>
            <a:spLocks noGrp="1"/>
          </p:cNvSpPr>
          <p:nvPr>
            <p:ph type="title"/>
          </p:nvPr>
        </p:nvSpPr>
        <p:spPr>
          <a:ln/>
        </p:spPr>
        <p:txBody>
          <a:bodyPr vert="horz" wrap="square" lIns="91440" tIns="45720" rIns="91440" bIns="45720" anchor="b" anchorCtr="0"/>
          <a:p>
            <a:r>
              <a:rPr lang="en-US" altLang="zh-CN" dirty="0"/>
              <a:t>Forward compatibility</a:t>
            </a:r>
            <a:endParaRPr lang="zh-CN" altLang="en-US" dirty="0"/>
          </a:p>
        </p:txBody>
      </p:sp>
      <p:sp>
        <p:nvSpPr>
          <p:cNvPr id="52227" name="内容占位符 2"/>
          <p:cNvSpPr>
            <a:spLocks noGrp="1"/>
          </p:cNvSpPr>
          <p:nvPr>
            <p:ph idx="1"/>
          </p:nvPr>
        </p:nvSpPr>
        <p:spPr>
          <a:xfrm>
            <a:off x="684213" y="2101850"/>
            <a:ext cx="8351837" cy="4114800"/>
          </a:xfrm>
          <a:ln/>
        </p:spPr>
        <p:txBody>
          <a:bodyPr vert="horz" wrap="square" lIns="91440" tIns="45720" rIns="91440" bIns="45720" anchor="t" anchorCtr="0"/>
          <a:p>
            <a:r>
              <a:rPr lang="en-US" altLang="zh-CN" dirty="0"/>
              <a:t>or </a:t>
            </a:r>
            <a:r>
              <a:rPr lang="en-US" altLang="zh-CN" dirty="0">
                <a:solidFill>
                  <a:srgbClr val="FF0000"/>
                </a:solidFill>
              </a:rPr>
              <a:t>upward</a:t>
            </a:r>
            <a:r>
              <a:rPr lang="en-US" altLang="zh-CN" dirty="0"/>
              <a:t> compatibility is a design characteristic that allows a system to accept input intended for a </a:t>
            </a:r>
            <a:r>
              <a:rPr lang="en-US" altLang="zh-CN" dirty="0">
                <a:solidFill>
                  <a:srgbClr val="FF0000"/>
                </a:solidFill>
              </a:rPr>
              <a:t>later</a:t>
            </a:r>
            <a:r>
              <a:rPr lang="en-US" altLang="zh-CN" dirty="0"/>
              <a:t> version of itself. </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3"/>
          <p:cNvSpPr>
            <a:spLocks noGrp="1"/>
          </p:cNvSpPr>
          <p:nvPr>
            <p:ph idx="1"/>
          </p:nvPr>
        </p:nvSpPr>
        <p:spPr>
          <a:xfrm>
            <a:off x="539750" y="1268413"/>
            <a:ext cx="8299450" cy="4537075"/>
          </a:xfrm>
          <a:ln/>
        </p:spPr>
        <p:txBody>
          <a:bodyPr vert="horz" wrap="square" lIns="91440" tIns="45720" rIns="91440" bIns="45720" anchor="t" anchorCtr="0"/>
          <a:p>
            <a:pPr eaLnBrk="1" hangingPunct="1"/>
            <a:r>
              <a:rPr lang="zh-CN" altLang="en-US" dirty="0">
                <a:solidFill>
                  <a:srgbClr val="A50021"/>
                </a:solidFill>
              </a:rPr>
              <a:t>采用系列机方法的主要优点：</a:t>
            </a:r>
            <a:endParaRPr lang="zh-CN" altLang="en-US" dirty="0">
              <a:solidFill>
                <a:srgbClr val="A50021"/>
              </a:solidFill>
            </a:endParaRPr>
          </a:p>
          <a:p>
            <a:pPr lvl="1" eaLnBrk="1" hangingPunct="1">
              <a:buFont typeface="Wingdings" panose="05000000000000000000" pitchFamily="2" charset="2"/>
              <a:buChar char="Ø"/>
            </a:pPr>
            <a:r>
              <a:rPr lang="zh-CN" altLang="en-US" sz="2400" dirty="0"/>
              <a:t>系列机之间软件兼容，可移植性好</a:t>
            </a:r>
            <a:endParaRPr lang="zh-CN" altLang="en-US" sz="2400" dirty="0"/>
          </a:p>
          <a:p>
            <a:pPr lvl="1" eaLnBrk="1" hangingPunct="1">
              <a:buFont typeface="Wingdings" panose="05000000000000000000" pitchFamily="2" charset="2"/>
              <a:buChar char="Ø"/>
            </a:pPr>
            <a:r>
              <a:rPr lang="zh-CN" altLang="en-US" sz="2400" dirty="0"/>
              <a:t>插件、接口等相互兼容</a:t>
            </a:r>
            <a:endParaRPr lang="zh-CN" altLang="en-US" sz="2400" dirty="0"/>
          </a:p>
          <a:p>
            <a:pPr lvl="1" eaLnBrk="1" hangingPunct="1">
              <a:buFont typeface="Wingdings" panose="05000000000000000000" pitchFamily="2" charset="2"/>
              <a:buChar char="Ø"/>
            </a:pPr>
            <a:r>
              <a:rPr lang="zh-CN" altLang="en-US" sz="2400" dirty="0"/>
              <a:t>便于实现机间通信</a:t>
            </a:r>
            <a:endParaRPr lang="zh-CN" altLang="en-US" sz="2400" dirty="0"/>
          </a:p>
          <a:p>
            <a:pPr lvl="1" eaLnBrk="1" hangingPunct="1">
              <a:buFont typeface="Wingdings" panose="05000000000000000000" pitchFamily="2" charset="2"/>
              <a:buChar char="Ø"/>
            </a:pPr>
            <a:r>
              <a:rPr lang="zh-CN" altLang="en-US" sz="2400" dirty="0"/>
              <a:t>便于维修、培训</a:t>
            </a:r>
            <a:endParaRPr lang="zh-CN" altLang="en-US" sz="2400" dirty="0"/>
          </a:p>
          <a:p>
            <a:pPr lvl="1" eaLnBrk="1" hangingPunct="1">
              <a:buFont typeface="Wingdings" panose="05000000000000000000" pitchFamily="2" charset="2"/>
              <a:buChar char="Ø"/>
            </a:pPr>
            <a:r>
              <a:rPr lang="zh-CN" altLang="en-US" sz="2400" dirty="0"/>
              <a:t>有利于提高产量、降低成本</a:t>
            </a:r>
            <a:endParaRPr lang="zh-CN" altLang="en-US" sz="2400" dirty="0"/>
          </a:p>
          <a:p>
            <a:pPr eaLnBrk="1" hangingPunct="1"/>
            <a:r>
              <a:rPr lang="zh-CN" altLang="en-US" dirty="0">
                <a:solidFill>
                  <a:srgbClr val="A50021"/>
                </a:solidFill>
              </a:rPr>
              <a:t>采用系列机方法的主要缺点：</a:t>
            </a:r>
            <a:endParaRPr lang="zh-CN" altLang="en-US" dirty="0">
              <a:solidFill>
                <a:srgbClr val="A50021"/>
              </a:solidFill>
            </a:endParaRPr>
          </a:p>
          <a:p>
            <a:pPr lvl="1" eaLnBrk="1" hangingPunct="1">
              <a:buFont typeface="Wingdings" panose="05000000000000000000" pitchFamily="2" charset="2"/>
              <a:buChar char="Ø"/>
            </a:pPr>
            <a:r>
              <a:rPr lang="zh-CN" altLang="en-US" sz="2400" dirty="0"/>
              <a:t>限制了计算机系统结构的发展，如</a:t>
            </a:r>
            <a:r>
              <a:rPr lang="en-US" altLang="zh-CN" sz="2400" dirty="0"/>
              <a:t>PC</a:t>
            </a:r>
            <a:r>
              <a:rPr lang="zh-CN" altLang="en-US" sz="2400" dirty="0"/>
              <a:t>系列机，其系统结构非常落后，使用也最普及</a:t>
            </a:r>
            <a:endParaRPr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xfrm>
            <a:off x="395288" y="404813"/>
            <a:ext cx="7772400" cy="1143000"/>
          </a:xfrm>
          <a:ln/>
        </p:spPr>
        <p:txBody>
          <a:bodyPr vert="horz" wrap="square" lIns="91440" tIns="45720" rIns="91440" bIns="45720" anchor="b" anchorCtr="0"/>
          <a:p>
            <a:pPr eaLnBrk="1" hangingPunct="1"/>
            <a:r>
              <a:rPr lang="zh-CN" altLang="en-US" sz="3600" dirty="0"/>
              <a:t>模拟与仿真</a:t>
            </a:r>
            <a:endParaRPr lang="zh-CN" altLang="en-US" sz="3600" dirty="0"/>
          </a:p>
        </p:txBody>
      </p:sp>
      <p:sp>
        <p:nvSpPr>
          <p:cNvPr id="55299" name="Rectangle 3"/>
          <p:cNvSpPr>
            <a:spLocks noGrp="1"/>
          </p:cNvSpPr>
          <p:nvPr>
            <p:ph idx="1"/>
          </p:nvPr>
        </p:nvSpPr>
        <p:spPr>
          <a:xfrm>
            <a:off x="611188" y="1720850"/>
            <a:ext cx="8228012" cy="4803775"/>
          </a:xfrm>
          <a:ln/>
        </p:spPr>
        <p:txBody>
          <a:bodyPr vert="horz" wrap="square" lIns="91440" tIns="45720" rIns="91440" bIns="45720" anchor="t" anchorCtr="0"/>
          <a:p>
            <a:pPr eaLnBrk="1" hangingPunct="1"/>
            <a:r>
              <a:rPr lang="zh-CN" altLang="en-US" sz="2800" dirty="0">
                <a:solidFill>
                  <a:schemeClr val="tx2"/>
                </a:solidFill>
              </a:rPr>
              <a:t>定义：在某个系统结构之上实现另一种系统结构。</a:t>
            </a:r>
            <a:r>
              <a:rPr lang="zh-CN" altLang="en-US" sz="2800" dirty="0">
                <a:solidFill>
                  <a:srgbClr val="A50021"/>
                </a:solidFill>
              </a:rPr>
              <a:t>在一台现有的计算机上实现另一台计算机的指令系统。</a:t>
            </a:r>
            <a:r>
              <a:rPr lang="zh-CN" altLang="en-US" sz="2800" dirty="0"/>
              <a:t>全部用软件实现的叫</a:t>
            </a:r>
            <a:r>
              <a:rPr lang="zh-CN" altLang="en-US" sz="2800" dirty="0">
                <a:solidFill>
                  <a:srgbClr val="A50021"/>
                </a:solidFill>
              </a:rPr>
              <a:t>模拟</a:t>
            </a:r>
            <a:r>
              <a:rPr lang="zh-CN" altLang="en-US" sz="2800" dirty="0"/>
              <a:t>，用软件、硬件、固件混合实现的叫</a:t>
            </a:r>
            <a:r>
              <a:rPr lang="zh-CN" altLang="en-US" sz="2800" dirty="0">
                <a:solidFill>
                  <a:srgbClr val="A50021"/>
                </a:solidFill>
              </a:rPr>
              <a:t>仿真 </a:t>
            </a:r>
            <a:endParaRPr lang="zh-CN" altLang="en-US" sz="2800" dirty="0">
              <a:solidFill>
                <a:srgbClr val="A50021"/>
              </a:solidFill>
            </a:endParaRPr>
          </a:p>
          <a:p>
            <a:pPr eaLnBrk="1" hangingPunct="1"/>
            <a:r>
              <a:rPr lang="zh-CN" altLang="en-US" sz="2800" dirty="0">
                <a:solidFill>
                  <a:schemeClr val="tx2"/>
                </a:solidFill>
              </a:rPr>
              <a:t>模拟的实现方法</a:t>
            </a:r>
            <a:endParaRPr lang="zh-CN" altLang="en-US" sz="2800" dirty="0">
              <a:solidFill>
                <a:schemeClr val="tx2"/>
              </a:solidFill>
            </a:endParaRPr>
          </a:p>
          <a:p>
            <a:pPr eaLnBrk="1" hangingPunct="1">
              <a:buNone/>
            </a:pPr>
            <a:r>
              <a:rPr lang="zh-CN" altLang="en-US" sz="2800" dirty="0"/>
              <a:t>     </a:t>
            </a:r>
            <a:r>
              <a:rPr lang="zh-CN" altLang="en-US" sz="2400" dirty="0"/>
              <a:t>在</a:t>
            </a:r>
            <a:r>
              <a:rPr lang="en-US" altLang="zh-CN" sz="2400" dirty="0"/>
              <a:t>A</a:t>
            </a:r>
            <a:r>
              <a:rPr lang="zh-CN" altLang="en-US" sz="2400" dirty="0"/>
              <a:t>计算机上通过</a:t>
            </a:r>
            <a:r>
              <a:rPr lang="" altLang="en-US" sz="2400" dirty="0">
                <a:solidFill>
                  <a:srgbClr val="00B050"/>
                </a:solidFill>
                <a:sym typeface="+mn-ea"/>
              </a:rPr>
              <a:t>一段机器语言程序</a:t>
            </a:r>
            <a:r>
              <a:rPr lang="zh-CN" altLang="en-US" sz="2400" dirty="0"/>
              <a:t>解释实现</a:t>
            </a:r>
            <a:r>
              <a:rPr lang="en-US" altLang="zh-CN" sz="2400" dirty="0"/>
              <a:t>B</a:t>
            </a:r>
            <a:r>
              <a:rPr lang="zh-CN" altLang="en-US" sz="2400" dirty="0"/>
              <a:t>计算机的指令系统。</a:t>
            </a:r>
            <a:endParaRPr lang="" altLang="zh-CN" sz="2400" dirty="0">
              <a:sym typeface="+mn-ea"/>
            </a:endParaRPr>
          </a:p>
          <a:p>
            <a:pPr eaLnBrk="1" hangingPunct="1">
              <a:buNone/>
            </a:pPr>
            <a:r>
              <a:rPr lang="" altLang="zh-CN" sz="2400" dirty="0">
                <a:sym typeface="+mn-ea"/>
              </a:rPr>
              <a:t>       </a:t>
            </a:r>
            <a:r>
              <a:rPr lang="en-US" altLang="zh-CN" sz="2400" dirty="0"/>
              <a:t>A</a:t>
            </a:r>
            <a:r>
              <a:rPr lang="zh-CN" altLang="en-US" sz="2400" dirty="0"/>
              <a:t>机器称为</a:t>
            </a:r>
            <a:r>
              <a:rPr lang="zh-CN" altLang="en-US" sz="2400" dirty="0">
                <a:solidFill>
                  <a:srgbClr val="A50021"/>
                </a:solidFill>
              </a:rPr>
              <a:t>宿主机</a:t>
            </a:r>
            <a:r>
              <a:rPr lang="zh-CN" altLang="en-US" sz="2400" dirty="0"/>
              <a:t>，</a:t>
            </a:r>
            <a:r>
              <a:rPr lang="en-US" altLang="zh-CN" sz="2400" dirty="0"/>
              <a:t>B</a:t>
            </a:r>
            <a:r>
              <a:rPr lang="zh-CN" altLang="en-US" sz="2400" dirty="0"/>
              <a:t>机器称为</a:t>
            </a:r>
            <a:r>
              <a:rPr lang="zh-CN" altLang="en-US" sz="2400" dirty="0">
                <a:solidFill>
                  <a:srgbClr val="A50021"/>
                </a:solidFill>
              </a:rPr>
              <a:t>虚拟机</a:t>
            </a:r>
            <a:r>
              <a:rPr lang="zh-CN" altLang="en-US" sz="2400" dirty="0"/>
              <a:t>。</a:t>
            </a:r>
            <a:endParaRPr lang="zh-CN" altLang="en-US" sz="2400" dirty="0"/>
          </a:p>
          <a:p>
            <a:pPr eaLnBrk="1" hangingPunct="1"/>
            <a:r>
              <a:rPr lang="zh-CN" altLang="en-US" sz="2800" dirty="0">
                <a:solidFill>
                  <a:schemeClr val="tx2"/>
                </a:solidFill>
              </a:rPr>
              <a:t>仿真的实现方法</a:t>
            </a:r>
            <a:endParaRPr lang="zh-CN" altLang="en-US" sz="2800" dirty="0">
              <a:solidFill>
                <a:schemeClr val="tx2"/>
              </a:solidFill>
            </a:endParaRPr>
          </a:p>
          <a:p>
            <a:pPr eaLnBrk="1" hangingPunct="1">
              <a:buNone/>
            </a:pPr>
            <a:r>
              <a:rPr lang="zh-CN" altLang="en-US" sz="2800" dirty="0"/>
              <a:t>     </a:t>
            </a:r>
            <a:r>
              <a:rPr lang="zh-CN" altLang="en-US" sz="2400" dirty="0"/>
              <a:t>直接用</a:t>
            </a:r>
            <a:r>
              <a:rPr lang="en-US" altLang="zh-CN" sz="2400" dirty="0"/>
              <a:t>A</a:t>
            </a:r>
            <a:r>
              <a:rPr lang="zh-CN" altLang="en-US" sz="2400" dirty="0"/>
              <a:t>机器的</a:t>
            </a:r>
            <a:r>
              <a:rPr lang="zh-CN" altLang="en-US" sz="2400" dirty="0">
                <a:solidFill>
                  <a:srgbClr val="00B050"/>
                </a:solidFill>
              </a:rPr>
              <a:t>一段微程序</a:t>
            </a:r>
            <a:r>
              <a:rPr lang="zh-CN" altLang="en-US" sz="2400" dirty="0"/>
              <a:t>解释执行</a:t>
            </a:r>
            <a:r>
              <a:rPr lang="en-US" altLang="zh-CN" sz="2400" dirty="0"/>
              <a:t>B</a:t>
            </a:r>
            <a:r>
              <a:rPr lang="zh-CN" altLang="en-US" sz="2400" dirty="0"/>
              <a:t>机器的指令，</a:t>
            </a:r>
            <a:r>
              <a:rPr lang="en-US" altLang="zh-CN" sz="2400" dirty="0"/>
              <a:t>A</a:t>
            </a:r>
            <a:r>
              <a:rPr lang="zh-CN" altLang="en-US" sz="2400" dirty="0"/>
              <a:t>机器称为</a:t>
            </a:r>
            <a:r>
              <a:rPr lang="zh-CN" altLang="en-US" sz="2400" dirty="0">
                <a:solidFill>
                  <a:srgbClr val="A50021"/>
                </a:solidFill>
              </a:rPr>
              <a:t>宿主机</a:t>
            </a:r>
            <a:r>
              <a:rPr lang="zh-CN" altLang="en-US" sz="2400" dirty="0"/>
              <a:t>，</a:t>
            </a:r>
            <a:r>
              <a:rPr lang="en-US" altLang="zh-CN" sz="2400" dirty="0"/>
              <a:t>B</a:t>
            </a:r>
            <a:r>
              <a:rPr lang="zh-CN" altLang="en-US" sz="2400" dirty="0"/>
              <a:t>机器称为</a:t>
            </a:r>
            <a:r>
              <a:rPr lang="zh-CN" altLang="en-US" sz="2400" dirty="0">
                <a:solidFill>
                  <a:srgbClr val="A50021"/>
                </a:solidFill>
              </a:rPr>
              <a:t>目标机</a:t>
            </a:r>
            <a:endParaRPr lang="zh-CN" altLang="en-US" sz="2400" dirty="0">
              <a:solidFill>
                <a:srgbClr val="A5002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6322" name="Group 31"/>
          <p:cNvGrpSpPr/>
          <p:nvPr/>
        </p:nvGrpSpPr>
        <p:grpSpPr>
          <a:xfrm>
            <a:off x="3635375" y="1268413"/>
            <a:ext cx="5181600" cy="4800600"/>
            <a:chOff x="387" y="960"/>
            <a:chExt cx="3264" cy="3024"/>
          </a:xfrm>
        </p:grpSpPr>
        <p:sp>
          <p:nvSpPr>
            <p:cNvPr id="56325" name="Rectangle 4"/>
            <p:cNvSpPr/>
            <p:nvPr/>
          </p:nvSpPr>
          <p:spPr>
            <a:xfrm>
              <a:off x="387" y="1008"/>
              <a:ext cx="1392" cy="1920"/>
            </a:xfrm>
            <a:prstGeom prst="rect">
              <a:avLst/>
            </a:prstGeom>
            <a:noFill/>
            <a:ln w="25400" cap="flat" cmpd="sng">
              <a:solidFill>
                <a:schemeClr val="tx1"/>
              </a:solidFill>
              <a:prstDash val="dash"/>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eaLnBrk="1" hangingPunct="1">
                <a:spcBef>
                  <a:spcPct val="0"/>
                </a:spcBef>
                <a:buClrTx/>
                <a:buSzTx/>
                <a:buFontTx/>
                <a:buNone/>
              </a:pPr>
              <a:endParaRPr lang="zh-CN" altLang="en-US" sz="2000" dirty="0">
                <a:solidFill>
                  <a:schemeClr val="tx1"/>
                </a:solidFill>
              </a:endParaRPr>
            </a:p>
          </p:txBody>
        </p:sp>
        <p:sp>
          <p:nvSpPr>
            <p:cNvPr id="56326" name="Rectangle 5"/>
            <p:cNvSpPr/>
            <p:nvPr/>
          </p:nvSpPr>
          <p:spPr>
            <a:xfrm>
              <a:off x="627" y="1200"/>
              <a:ext cx="105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M4</a:t>
              </a:r>
              <a:r>
                <a:rPr lang="zh-CN" altLang="en-US" sz="2400" b="1" dirty="0">
                  <a:solidFill>
                    <a:schemeClr val="tx1"/>
                  </a:solidFill>
                  <a:latin typeface="幼圆" panose="02010509060101010101" pitchFamily="49" charset="-122"/>
                  <a:ea typeface="幼圆" panose="02010509060101010101" pitchFamily="49" charset="-122"/>
                </a:rPr>
                <a:t>以上应用</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27" name="Rectangle 6"/>
            <p:cNvSpPr/>
            <p:nvPr/>
          </p:nvSpPr>
          <p:spPr>
            <a:xfrm>
              <a:off x="627" y="1728"/>
              <a:ext cx="105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M3</a:t>
              </a:r>
              <a:r>
                <a:rPr lang="zh-CN" altLang="en-US" sz="2400" b="1" dirty="0">
                  <a:solidFill>
                    <a:schemeClr val="tx1"/>
                  </a:solidFill>
                  <a:latin typeface="幼圆" panose="02010509060101010101" pitchFamily="49" charset="-122"/>
                  <a:ea typeface="幼圆" panose="02010509060101010101" pitchFamily="49" charset="-122"/>
                </a:rPr>
                <a:t>：</a:t>
              </a:r>
              <a:r>
                <a:rPr lang="en-US" altLang="zh-CN" sz="2400" b="1" dirty="0">
                  <a:solidFill>
                    <a:schemeClr val="tx1"/>
                  </a:solidFill>
                  <a:latin typeface="幼圆" panose="02010509060101010101" pitchFamily="49" charset="-122"/>
                  <a:ea typeface="幼圆" panose="02010509060101010101" pitchFamily="49" charset="-122"/>
                </a:rPr>
                <a:t>OS</a:t>
              </a:r>
              <a:endParaRPr lang="en-US" altLang="zh-CN" sz="2400" b="1" dirty="0">
                <a:solidFill>
                  <a:schemeClr val="tx1"/>
                </a:solidFill>
                <a:latin typeface="幼圆" panose="02010509060101010101" pitchFamily="49" charset="-122"/>
                <a:ea typeface="幼圆" panose="02010509060101010101" pitchFamily="49" charset="-122"/>
              </a:endParaRPr>
            </a:p>
          </p:txBody>
        </p:sp>
        <p:sp>
          <p:nvSpPr>
            <p:cNvPr id="56328" name="Rectangle 7"/>
            <p:cNvSpPr/>
            <p:nvPr/>
          </p:nvSpPr>
          <p:spPr>
            <a:xfrm>
              <a:off x="483" y="2256"/>
              <a:ext cx="1200"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M2</a:t>
              </a:r>
              <a:r>
                <a:rPr lang="zh-CN" altLang="en-US" sz="2400" b="1" dirty="0">
                  <a:solidFill>
                    <a:schemeClr val="tx1"/>
                  </a:solidFill>
                  <a:latin typeface="幼圆" panose="02010509060101010101" pitchFamily="49" charset="-122"/>
                  <a:ea typeface="幼圆" panose="02010509060101010101" pitchFamily="49" charset="-122"/>
                </a:rPr>
                <a:t>：机器语言</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29" name="Line 8"/>
            <p:cNvSpPr/>
            <p:nvPr/>
          </p:nvSpPr>
          <p:spPr>
            <a:xfrm>
              <a:off x="1155" y="1440"/>
              <a:ext cx="0" cy="288"/>
            </a:xfrm>
            <a:prstGeom prst="line">
              <a:avLst/>
            </a:prstGeom>
            <a:ln w="25400" cap="flat" cmpd="sng">
              <a:solidFill>
                <a:schemeClr val="tx1"/>
              </a:solidFill>
              <a:prstDash val="solid"/>
              <a:headEnd type="none" w="med" len="med"/>
              <a:tailEnd type="triangle" w="med" len="lg"/>
            </a:ln>
          </p:spPr>
        </p:sp>
        <p:sp>
          <p:nvSpPr>
            <p:cNvPr id="56330" name="Line 9"/>
            <p:cNvSpPr/>
            <p:nvPr/>
          </p:nvSpPr>
          <p:spPr>
            <a:xfrm>
              <a:off x="1155" y="1968"/>
              <a:ext cx="0" cy="288"/>
            </a:xfrm>
            <a:prstGeom prst="line">
              <a:avLst/>
            </a:prstGeom>
            <a:ln w="25400" cap="flat" cmpd="sng">
              <a:solidFill>
                <a:schemeClr val="tx1"/>
              </a:solidFill>
              <a:prstDash val="solid"/>
              <a:headEnd type="none" w="med" len="med"/>
              <a:tailEnd type="triangle" w="med" len="lg"/>
            </a:ln>
          </p:spPr>
        </p:sp>
        <p:sp>
          <p:nvSpPr>
            <p:cNvPr id="56331" name="Line 10"/>
            <p:cNvSpPr/>
            <p:nvPr/>
          </p:nvSpPr>
          <p:spPr>
            <a:xfrm>
              <a:off x="1155" y="2496"/>
              <a:ext cx="0" cy="144"/>
            </a:xfrm>
            <a:prstGeom prst="line">
              <a:avLst/>
            </a:prstGeom>
            <a:ln w="25400" cap="flat" cmpd="sng">
              <a:solidFill>
                <a:schemeClr val="tx1"/>
              </a:solidFill>
              <a:prstDash val="solid"/>
              <a:headEnd type="none" w="med" len="med"/>
              <a:tailEnd type="none" w="med" len="med"/>
            </a:ln>
          </p:spPr>
        </p:sp>
        <p:sp>
          <p:nvSpPr>
            <p:cNvPr id="56332" name="Line 11"/>
            <p:cNvSpPr/>
            <p:nvPr/>
          </p:nvSpPr>
          <p:spPr>
            <a:xfrm flipH="1" flipV="1">
              <a:off x="1059" y="2496"/>
              <a:ext cx="0" cy="672"/>
            </a:xfrm>
            <a:prstGeom prst="line">
              <a:avLst/>
            </a:prstGeom>
            <a:ln w="25400" cap="flat" cmpd="sng">
              <a:solidFill>
                <a:srgbClr val="FF0725"/>
              </a:solidFill>
              <a:prstDash val="solid"/>
              <a:headEnd type="none" w="med" len="med"/>
              <a:tailEnd type="none" w="med" len="med"/>
            </a:ln>
          </p:spPr>
        </p:sp>
        <p:sp>
          <p:nvSpPr>
            <p:cNvPr id="56333" name="Rectangle 12"/>
            <p:cNvSpPr/>
            <p:nvPr/>
          </p:nvSpPr>
          <p:spPr>
            <a:xfrm>
              <a:off x="579" y="2640"/>
              <a:ext cx="1056" cy="240"/>
            </a:xfrm>
            <a:prstGeom prst="rect">
              <a:avLst/>
            </a:prstGeom>
            <a:noFill/>
            <a:ln w="25400">
              <a:noFill/>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B </a:t>
              </a:r>
              <a:r>
                <a:rPr lang="zh-CN" altLang="en-US" sz="2400" b="1" dirty="0">
                  <a:solidFill>
                    <a:schemeClr val="tx1"/>
                  </a:solidFill>
                  <a:latin typeface="幼圆" panose="02010509060101010101" pitchFamily="49" charset="-122"/>
                  <a:ea typeface="幼圆" panose="02010509060101010101" pitchFamily="49" charset="-122"/>
                </a:rPr>
                <a:t>虚拟机</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34" name="Line 13"/>
            <p:cNvSpPr/>
            <p:nvPr/>
          </p:nvSpPr>
          <p:spPr>
            <a:xfrm>
              <a:off x="1059" y="3168"/>
              <a:ext cx="1872" cy="0"/>
            </a:xfrm>
            <a:prstGeom prst="line">
              <a:avLst/>
            </a:prstGeom>
            <a:ln w="25400" cap="flat" cmpd="sng">
              <a:solidFill>
                <a:srgbClr val="FF0725"/>
              </a:solidFill>
              <a:prstDash val="solid"/>
              <a:headEnd type="none" w="med" len="med"/>
              <a:tailEnd type="triangle" w="med" len="lg"/>
            </a:ln>
          </p:spPr>
        </p:sp>
        <p:sp>
          <p:nvSpPr>
            <p:cNvPr id="56335" name="Rectangle 14"/>
            <p:cNvSpPr/>
            <p:nvPr/>
          </p:nvSpPr>
          <p:spPr>
            <a:xfrm>
              <a:off x="1539" y="3216"/>
              <a:ext cx="384" cy="192"/>
            </a:xfrm>
            <a:prstGeom prst="rect">
              <a:avLst/>
            </a:prstGeom>
            <a:noFill/>
            <a:ln w="9525">
              <a:noFill/>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zh-CN" altLang="en-US" sz="2400" b="1" dirty="0">
                  <a:solidFill>
                    <a:srgbClr val="FF0725"/>
                  </a:solidFill>
                  <a:latin typeface="幼圆" panose="02010509060101010101" pitchFamily="49" charset="-122"/>
                  <a:ea typeface="幼圆" panose="02010509060101010101" pitchFamily="49" charset="-122"/>
                </a:rPr>
                <a:t>仿真</a:t>
              </a:r>
              <a:endParaRPr lang="zh-CN" altLang="en-US" sz="2400" b="1" dirty="0">
                <a:solidFill>
                  <a:srgbClr val="FF0725"/>
                </a:solidFill>
                <a:latin typeface="幼圆" panose="02010509060101010101" pitchFamily="49" charset="-122"/>
                <a:ea typeface="幼圆" panose="02010509060101010101" pitchFamily="49" charset="-122"/>
              </a:endParaRPr>
            </a:p>
          </p:txBody>
        </p:sp>
        <p:sp>
          <p:nvSpPr>
            <p:cNvPr id="56336" name="Rectangle 15"/>
            <p:cNvSpPr/>
            <p:nvPr/>
          </p:nvSpPr>
          <p:spPr>
            <a:xfrm>
              <a:off x="1827" y="2688"/>
              <a:ext cx="384" cy="192"/>
            </a:xfrm>
            <a:prstGeom prst="rect">
              <a:avLst/>
            </a:prstGeom>
            <a:noFill/>
            <a:ln w="9525">
              <a:noFill/>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zh-CN" altLang="en-US" sz="2400" b="1" dirty="0">
                  <a:solidFill>
                    <a:schemeClr val="tx1"/>
                  </a:solidFill>
                  <a:latin typeface="幼圆" panose="02010509060101010101" pitchFamily="49" charset="-122"/>
                  <a:ea typeface="幼圆" panose="02010509060101010101" pitchFamily="49" charset="-122"/>
                </a:rPr>
                <a:t>模拟</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37" name="Line 16"/>
            <p:cNvSpPr/>
            <p:nvPr/>
          </p:nvSpPr>
          <p:spPr>
            <a:xfrm>
              <a:off x="1155" y="2640"/>
              <a:ext cx="1776" cy="0"/>
            </a:xfrm>
            <a:prstGeom prst="line">
              <a:avLst/>
            </a:prstGeom>
            <a:ln w="25400" cap="flat" cmpd="sng">
              <a:solidFill>
                <a:schemeClr val="tx1"/>
              </a:solidFill>
              <a:prstDash val="solid"/>
              <a:headEnd type="none" w="med" len="med"/>
              <a:tailEnd type="triangle" w="med" len="lg"/>
            </a:ln>
          </p:spPr>
        </p:sp>
        <p:sp>
          <p:nvSpPr>
            <p:cNvPr id="56338" name="Line 17"/>
            <p:cNvSpPr/>
            <p:nvPr/>
          </p:nvSpPr>
          <p:spPr>
            <a:xfrm flipH="1">
              <a:off x="2067" y="2400"/>
              <a:ext cx="336" cy="0"/>
            </a:xfrm>
            <a:prstGeom prst="line">
              <a:avLst/>
            </a:prstGeom>
            <a:ln w="25400" cap="flat" cmpd="sng">
              <a:solidFill>
                <a:schemeClr val="tx1"/>
              </a:solidFill>
              <a:prstDash val="solid"/>
              <a:headEnd type="none" w="med" len="med"/>
              <a:tailEnd type="none" w="med" len="med"/>
            </a:ln>
          </p:spPr>
        </p:sp>
        <p:sp>
          <p:nvSpPr>
            <p:cNvPr id="56339" name="Line 18"/>
            <p:cNvSpPr/>
            <p:nvPr/>
          </p:nvSpPr>
          <p:spPr>
            <a:xfrm flipV="1">
              <a:off x="2067" y="1824"/>
              <a:ext cx="0" cy="576"/>
            </a:xfrm>
            <a:prstGeom prst="line">
              <a:avLst/>
            </a:prstGeom>
            <a:ln w="25400" cap="flat" cmpd="sng">
              <a:solidFill>
                <a:schemeClr val="tx1"/>
              </a:solidFill>
              <a:prstDash val="solid"/>
              <a:headEnd type="none" w="med" len="med"/>
              <a:tailEnd type="none" w="med" len="med"/>
            </a:ln>
          </p:spPr>
        </p:sp>
        <p:sp>
          <p:nvSpPr>
            <p:cNvPr id="56340" name="Line 19"/>
            <p:cNvSpPr/>
            <p:nvPr/>
          </p:nvSpPr>
          <p:spPr>
            <a:xfrm flipH="1">
              <a:off x="1683" y="1824"/>
              <a:ext cx="384" cy="0"/>
            </a:xfrm>
            <a:prstGeom prst="line">
              <a:avLst/>
            </a:prstGeom>
            <a:ln w="25400" cap="flat" cmpd="sng">
              <a:solidFill>
                <a:schemeClr val="tx1"/>
              </a:solidFill>
              <a:prstDash val="solid"/>
              <a:headEnd type="none" w="med" len="med"/>
              <a:tailEnd type="triangle" w="med" len="lg"/>
            </a:ln>
          </p:spPr>
        </p:sp>
        <p:sp>
          <p:nvSpPr>
            <p:cNvPr id="56341" name="Rectangle 20"/>
            <p:cNvSpPr/>
            <p:nvPr/>
          </p:nvSpPr>
          <p:spPr>
            <a:xfrm>
              <a:off x="2259" y="960"/>
              <a:ext cx="1392" cy="3024"/>
            </a:xfrm>
            <a:prstGeom prst="rect">
              <a:avLst/>
            </a:prstGeom>
            <a:noFill/>
            <a:ln w="25400" cap="flat" cmpd="sng">
              <a:solidFill>
                <a:schemeClr val="tx1"/>
              </a:solidFill>
              <a:prstDash val="dash"/>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eaLnBrk="1" hangingPunct="1">
                <a:spcBef>
                  <a:spcPct val="0"/>
                </a:spcBef>
                <a:buClrTx/>
                <a:buSzTx/>
                <a:buFontTx/>
                <a:buNone/>
              </a:pPr>
              <a:endParaRPr lang="zh-CN" altLang="en-US" sz="2000" dirty="0">
                <a:solidFill>
                  <a:schemeClr val="tx1"/>
                </a:solidFill>
              </a:endParaRPr>
            </a:p>
          </p:txBody>
        </p:sp>
        <p:sp>
          <p:nvSpPr>
            <p:cNvPr id="56342" name="Rectangle 21"/>
            <p:cNvSpPr/>
            <p:nvPr/>
          </p:nvSpPr>
          <p:spPr>
            <a:xfrm>
              <a:off x="2355" y="1200"/>
              <a:ext cx="1200"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M5</a:t>
              </a:r>
              <a:r>
                <a:rPr lang="zh-CN" altLang="en-US" sz="2400" b="1" dirty="0">
                  <a:solidFill>
                    <a:schemeClr val="tx1"/>
                  </a:solidFill>
                  <a:latin typeface="幼圆" panose="02010509060101010101" pitchFamily="49" charset="-122"/>
                  <a:ea typeface="幼圆" panose="02010509060101010101" pitchFamily="49" charset="-122"/>
                </a:rPr>
                <a:t>：高级语言</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43" name="Rectangle 22"/>
            <p:cNvSpPr/>
            <p:nvPr/>
          </p:nvSpPr>
          <p:spPr>
            <a:xfrm>
              <a:off x="2403" y="1728"/>
              <a:ext cx="105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M4</a:t>
              </a:r>
              <a:r>
                <a:rPr lang="zh-CN" altLang="en-US" sz="2400" b="1" dirty="0">
                  <a:solidFill>
                    <a:schemeClr val="tx1"/>
                  </a:solidFill>
                  <a:latin typeface="幼圆" panose="02010509060101010101" pitchFamily="49" charset="-122"/>
                  <a:ea typeface="幼圆" panose="02010509060101010101" pitchFamily="49" charset="-122"/>
                </a:rPr>
                <a:t>：汇编</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44" name="Rectangle 23"/>
            <p:cNvSpPr/>
            <p:nvPr/>
          </p:nvSpPr>
          <p:spPr>
            <a:xfrm>
              <a:off x="2403" y="2256"/>
              <a:ext cx="105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M3</a:t>
              </a:r>
              <a:r>
                <a:rPr lang="zh-CN" altLang="en-US" sz="2400" b="1" dirty="0">
                  <a:solidFill>
                    <a:schemeClr val="tx1"/>
                  </a:solidFill>
                  <a:latin typeface="幼圆" panose="02010509060101010101" pitchFamily="49" charset="-122"/>
                  <a:ea typeface="幼圆" panose="02010509060101010101" pitchFamily="49" charset="-122"/>
                </a:rPr>
                <a:t>：</a:t>
              </a:r>
              <a:r>
                <a:rPr lang="en-US" altLang="zh-CN" sz="2400" b="1" dirty="0">
                  <a:solidFill>
                    <a:schemeClr val="tx1"/>
                  </a:solidFill>
                  <a:latin typeface="幼圆" panose="02010509060101010101" pitchFamily="49" charset="-122"/>
                  <a:ea typeface="幼圆" panose="02010509060101010101" pitchFamily="49" charset="-122"/>
                </a:rPr>
                <a:t>OS</a:t>
              </a:r>
              <a:endParaRPr lang="en-US" altLang="zh-CN" sz="2400" b="1" dirty="0">
                <a:solidFill>
                  <a:schemeClr val="tx1"/>
                </a:solidFill>
                <a:latin typeface="幼圆" panose="02010509060101010101" pitchFamily="49" charset="-122"/>
                <a:ea typeface="幼圆" panose="02010509060101010101" pitchFamily="49" charset="-122"/>
              </a:endParaRPr>
            </a:p>
          </p:txBody>
        </p:sp>
        <p:sp>
          <p:nvSpPr>
            <p:cNvPr id="56345" name="Rectangle 24"/>
            <p:cNvSpPr/>
            <p:nvPr/>
          </p:nvSpPr>
          <p:spPr>
            <a:xfrm>
              <a:off x="2355" y="2784"/>
              <a:ext cx="1200"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M2</a:t>
              </a:r>
              <a:r>
                <a:rPr lang="zh-CN" altLang="en-US" sz="2400" b="1" dirty="0">
                  <a:solidFill>
                    <a:schemeClr val="tx1"/>
                  </a:solidFill>
                  <a:latin typeface="幼圆" panose="02010509060101010101" pitchFamily="49" charset="-122"/>
                  <a:ea typeface="幼圆" panose="02010509060101010101" pitchFamily="49" charset="-122"/>
                </a:rPr>
                <a:t>：机器语言</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46" name="Rectangle 25"/>
            <p:cNvSpPr/>
            <p:nvPr/>
          </p:nvSpPr>
          <p:spPr>
            <a:xfrm>
              <a:off x="2403" y="3312"/>
              <a:ext cx="105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M1</a:t>
              </a:r>
              <a:r>
                <a:rPr lang="zh-CN" altLang="en-US" sz="2400" b="1" dirty="0">
                  <a:solidFill>
                    <a:schemeClr val="tx1"/>
                  </a:solidFill>
                  <a:latin typeface="幼圆" panose="02010509060101010101" pitchFamily="49" charset="-122"/>
                  <a:ea typeface="幼圆" panose="02010509060101010101" pitchFamily="49" charset="-122"/>
                </a:rPr>
                <a:t>：微程序</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47" name="Rectangle 26"/>
            <p:cNvSpPr/>
            <p:nvPr/>
          </p:nvSpPr>
          <p:spPr>
            <a:xfrm>
              <a:off x="2403" y="3648"/>
              <a:ext cx="1056" cy="240"/>
            </a:xfrm>
            <a:prstGeom prst="rect">
              <a:avLst/>
            </a:prstGeom>
            <a:noFill/>
            <a:ln w="25400">
              <a:noFill/>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lgn="ctr" eaLnBrk="1" hangingPunct="1">
                <a:lnSpc>
                  <a:spcPct val="90000"/>
                </a:lnSpc>
                <a:buClr>
                  <a:schemeClr val="hlink"/>
                </a:buClr>
                <a:buSzPct val="110000"/>
                <a:buFontTx/>
                <a:buNone/>
              </a:pPr>
              <a:r>
                <a:rPr lang="en-US" altLang="zh-CN" sz="2400" b="1" dirty="0">
                  <a:solidFill>
                    <a:schemeClr val="tx1"/>
                  </a:solidFill>
                  <a:latin typeface="幼圆" panose="02010509060101010101" pitchFamily="49" charset="-122"/>
                  <a:ea typeface="幼圆" panose="02010509060101010101" pitchFamily="49" charset="-122"/>
                </a:rPr>
                <a:t>A </a:t>
              </a:r>
              <a:r>
                <a:rPr lang="zh-CN" altLang="en-US" sz="2400" b="1" dirty="0">
                  <a:solidFill>
                    <a:schemeClr val="tx1"/>
                  </a:solidFill>
                  <a:latin typeface="幼圆" panose="02010509060101010101" pitchFamily="49" charset="-122"/>
                  <a:ea typeface="幼圆" panose="02010509060101010101" pitchFamily="49" charset="-122"/>
                </a:rPr>
                <a:t>宿主机</a:t>
              </a:r>
              <a:endParaRPr lang="zh-CN" altLang="en-US" sz="2400" b="1" dirty="0">
                <a:solidFill>
                  <a:schemeClr val="tx1"/>
                </a:solidFill>
                <a:latin typeface="幼圆" panose="02010509060101010101" pitchFamily="49" charset="-122"/>
                <a:ea typeface="幼圆" panose="02010509060101010101" pitchFamily="49" charset="-122"/>
              </a:endParaRPr>
            </a:p>
          </p:txBody>
        </p:sp>
        <p:sp>
          <p:nvSpPr>
            <p:cNvPr id="56348" name="Line 27"/>
            <p:cNvSpPr/>
            <p:nvPr/>
          </p:nvSpPr>
          <p:spPr>
            <a:xfrm>
              <a:off x="2931" y="3024"/>
              <a:ext cx="0" cy="288"/>
            </a:xfrm>
            <a:prstGeom prst="line">
              <a:avLst/>
            </a:prstGeom>
            <a:ln w="25400" cap="flat" cmpd="sng">
              <a:solidFill>
                <a:schemeClr val="tx1"/>
              </a:solidFill>
              <a:prstDash val="solid"/>
              <a:headEnd type="none" w="med" len="med"/>
              <a:tailEnd type="triangle" w="med" len="lg"/>
            </a:ln>
          </p:spPr>
        </p:sp>
        <p:sp>
          <p:nvSpPr>
            <p:cNvPr id="56349" name="Line 28"/>
            <p:cNvSpPr/>
            <p:nvPr/>
          </p:nvSpPr>
          <p:spPr>
            <a:xfrm>
              <a:off x="2931" y="2496"/>
              <a:ext cx="0" cy="288"/>
            </a:xfrm>
            <a:prstGeom prst="line">
              <a:avLst/>
            </a:prstGeom>
            <a:ln w="25400" cap="flat" cmpd="sng">
              <a:solidFill>
                <a:schemeClr val="tx1"/>
              </a:solidFill>
              <a:prstDash val="solid"/>
              <a:headEnd type="none" w="med" len="med"/>
              <a:tailEnd type="triangle" w="med" len="lg"/>
            </a:ln>
          </p:spPr>
        </p:sp>
        <p:sp>
          <p:nvSpPr>
            <p:cNvPr id="56350" name="Line 29"/>
            <p:cNvSpPr/>
            <p:nvPr/>
          </p:nvSpPr>
          <p:spPr>
            <a:xfrm>
              <a:off x="2931" y="1968"/>
              <a:ext cx="0" cy="288"/>
            </a:xfrm>
            <a:prstGeom prst="line">
              <a:avLst/>
            </a:prstGeom>
            <a:ln w="25400" cap="flat" cmpd="sng">
              <a:solidFill>
                <a:schemeClr val="tx1"/>
              </a:solidFill>
              <a:prstDash val="solid"/>
              <a:headEnd type="none" w="med" len="med"/>
              <a:tailEnd type="triangle" w="med" len="lg"/>
            </a:ln>
          </p:spPr>
        </p:sp>
        <p:sp>
          <p:nvSpPr>
            <p:cNvPr id="56351" name="Line 30"/>
            <p:cNvSpPr/>
            <p:nvPr/>
          </p:nvSpPr>
          <p:spPr>
            <a:xfrm>
              <a:off x="2931" y="1440"/>
              <a:ext cx="0" cy="288"/>
            </a:xfrm>
            <a:prstGeom prst="line">
              <a:avLst/>
            </a:prstGeom>
            <a:ln w="25400" cap="flat" cmpd="sng">
              <a:solidFill>
                <a:schemeClr val="tx1"/>
              </a:solidFill>
              <a:prstDash val="solid"/>
              <a:headEnd type="none" w="med" len="med"/>
              <a:tailEnd type="triangle" w="med" len="lg"/>
            </a:ln>
          </p:spPr>
        </p:sp>
      </p:grpSp>
      <p:sp>
        <p:nvSpPr>
          <p:cNvPr id="56323" name="Rectangle 32"/>
          <p:cNvSpPr/>
          <p:nvPr/>
        </p:nvSpPr>
        <p:spPr>
          <a:xfrm>
            <a:off x="395288" y="404813"/>
            <a:ext cx="7772400" cy="1143000"/>
          </a:xfrm>
          <a:prstGeom prst="rect">
            <a:avLst/>
          </a:prstGeom>
          <a:noFill/>
          <a:ln w="9525">
            <a:noFill/>
          </a:ln>
        </p:spPr>
        <p:txBody>
          <a:bodyPr anchor="b"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eaLnBrk="1" hangingPunct="1">
              <a:spcBef>
                <a:spcPct val="0"/>
              </a:spcBef>
              <a:buClrTx/>
              <a:buSzTx/>
              <a:buFontTx/>
              <a:buNone/>
            </a:pPr>
            <a:r>
              <a:rPr lang="zh-CN" altLang="en-US" sz="3600" dirty="0">
                <a:solidFill>
                  <a:schemeClr val="tx2"/>
                </a:solidFill>
              </a:rPr>
              <a:t>模拟与仿真</a:t>
            </a:r>
            <a:endParaRPr lang="zh-CN" altLang="en-US" sz="3600" dirty="0">
              <a:solidFill>
                <a:schemeClr val="tx2"/>
              </a:solidFill>
            </a:endParaRPr>
          </a:p>
        </p:txBody>
      </p:sp>
      <p:sp>
        <p:nvSpPr>
          <p:cNvPr id="56324" name="文本框 1"/>
          <p:cNvSpPr txBox="1"/>
          <p:nvPr/>
        </p:nvSpPr>
        <p:spPr>
          <a:xfrm>
            <a:off x="731838" y="4972050"/>
            <a:ext cx="3975100" cy="1568450"/>
          </a:xfrm>
          <a:prstGeom prst="rect">
            <a:avLst/>
          </a:prstGeom>
          <a:solidFill>
            <a:srgbClr val="00FFCC"/>
          </a:solid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FontTx/>
              <a:buNone/>
            </a:pPr>
            <a:r>
              <a:rPr lang="zh-CN" altLang="en-US" dirty="0">
                <a:solidFill>
                  <a:schemeClr val="tx1"/>
                </a:solidFill>
              </a:rPr>
              <a:t>目的：为了实现不同系统结构的机器间的软件移植</a:t>
            </a:r>
            <a:endParaRPr lang="zh-CN" altLang="en-US"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3"/>
          <p:cNvSpPr>
            <a:spLocks noGrp="1"/>
          </p:cNvSpPr>
          <p:nvPr>
            <p:ph idx="1"/>
          </p:nvPr>
        </p:nvSpPr>
        <p:spPr>
          <a:xfrm>
            <a:off x="395288" y="3141663"/>
            <a:ext cx="8456612" cy="3267075"/>
          </a:xfrm>
          <a:ln/>
        </p:spPr>
        <p:txBody>
          <a:bodyPr vert="horz" wrap="square" lIns="91440" tIns="45720" rIns="91440" bIns="45720" anchor="t" anchorCtr="0"/>
          <a:p>
            <a:pPr eaLnBrk="1" hangingPunct="1"/>
            <a:r>
              <a:rPr lang="zh-CN" altLang="en-US" dirty="0">
                <a:solidFill>
                  <a:srgbClr val="000000"/>
                </a:solidFill>
              </a:rPr>
              <a:t>模拟方法灵活，可实现程序在任何机器之间的相互移植，但实现复杂、速度低，</a:t>
            </a:r>
            <a:r>
              <a:rPr lang="zh-CN" altLang="en-US" dirty="0">
                <a:solidFill>
                  <a:srgbClr val="A50021"/>
                </a:solidFill>
              </a:rPr>
              <a:t>因此适合移植运行时间不长，使用次数少的程序</a:t>
            </a:r>
            <a:endParaRPr lang="zh-CN" altLang="en-US" dirty="0">
              <a:solidFill>
                <a:srgbClr val="A50021"/>
              </a:solidFill>
            </a:endParaRPr>
          </a:p>
          <a:p>
            <a:pPr eaLnBrk="1" hangingPunct="1"/>
            <a:r>
              <a:rPr lang="zh-CN" altLang="en-US" dirty="0">
                <a:solidFill>
                  <a:srgbClr val="000000"/>
                </a:solidFill>
              </a:rPr>
              <a:t>仿真速度快，但难以仿真存储系统和</a:t>
            </a:r>
            <a:r>
              <a:rPr lang="en-US" altLang="zh-CN" dirty="0">
                <a:solidFill>
                  <a:srgbClr val="000000"/>
                </a:solidFill>
              </a:rPr>
              <a:t>I/O</a:t>
            </a:r>
            <a:r>
              <a:rPr lang="zh-CN" altLang="en-US" dirty="0">
                <a:solidFill>
                  <a:srgbClr val="000000"/>
                </a:solidFill>
              </a:rPr>
              <a:t>系统，</a:t>
            </a:r>
            <a:r>
              <a:rPr lang="zh-CN" altLang="en-US" dirty="0">
                <a:solidFill>
                  <a:srgbClr val="A50021"/>
                </a:solidFill>
              </a:rPr>
              <a:t>因此只适应于系统结构差别不大的机器之间的移植</a:t>
            </a:r>
            <a:endParaRPr lang="zh-CN" altLang="en-US" dirty="0"/>
          </a:p>
        </p:txBody>
      </p:sp>
      <p:sp>
        <p:nvSpPr>
          <p:cNvPr id="57347" name="Rectangle 4"/>
          <p:cNvSpPr>
            <a:spLocks noGrp="1"/>
          </p:cNvSpPr>
          <p:nvPr>
            <p:ph type="title"/>
          </p:nvPr>
        </p:nvSpPr>
        <p:spPr>
          <a:xfrm>
            <a:off x="323850" y="2068513"/>
            <a:ext cx="7772400" cy="784225"/>
          </a:xfrm>
          <a:ln/>
        </p:spPr>
        <p:txBody>
          <a:bodyPr vert="horz" wrap="square" lIns="91440" tIns="45720" rIns="91440" bIns="45720" anchor="b" anchorCtr="0"/>
          <a:p>
            <a:pPr eaLnBrk="1" hangingPunct="1"/>
            <a:r>
              <a:rPr lang="zh-CN" altLang="en-US" sz="3600" dirty="0"/>
              <a:t>模拟与仿真</a:t>
            </a:r>
            <a:r>
              <a:rPr lang="zh-CN" altLang="en-US" sz="3600" dirty="0">
                <a:solidFill>
                  <a:srgbClr val="A50021"/>
                </a:solidFill>
              </a:rPr>
              <a:t>优缺点比较</a:t>
            </a:r>
            <a:endParaRPr lang="zh-CN" altLang="en-US" sz="3600" dirty="0">
              <a:solidFill>
                <a:srgbClr val="A50021"/>
              </a:solidFill>
            </a:endParaRPr>
          </a:p>
        </p:txBody>
      </p:sp>
      <p:sp>
        <p:nvSpPr>
          <p:cNvPr id="55300" name="Rectangle 5"/>
          <p:cNvSpPr>
            <a:spLocks noChangeArrowheads="1"/>
          </p:cNvSpPr>
          <p:nvPr/>
        </p:nvSpPr>
        <p:spPr bwMode="auto">
          <a:xfrm>
            <a:off x="395288" y="981075"/>
            <a:ext cx="8456613"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1027430" indent="-45593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37033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71323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Char char="n"/>
              <a:defRPr/>
            </a:pPr>
            <a:r>
              <a:rPr kumimoji="0" lang="zh-CN" altLang="en-US" sz="3200" b="0" i="0" u="none" strike="noStrike" kern="1200" cap="none" spc="0" normalizeH="0" baseline="0" noProof="0" dirty="0" smtClean="0">
                <a:ln>
                  <a:noFill/>
                </a:ln>
                <a:solidFill>
                  <a:schemeClr val="tx1">
                    <a:lumMod val="50000"/>
                  </a:schemeClr>
                </a:solidFill>
                <a:effectLst/>
                <a:uLnTx/>
                <a:uFillTx/>
                <a:latin typeface="Times New Roman" panose="02020603050405020304" pitchFamily="18" charset="0"/>
                <a:ea typeface="宋体" panose="02010600030101010101" pitchFamily="2" charset="-122"/>
                <a:cs typeface="+mn-cs"/>
              </a:rPr>
              <a:t>要模拟全貌，除了指令系统外，存储系统、操作系统、</a:t>
            </a:r>
            <a:r>
              <a:rPr kumimoji="0" lang="en-US" altLang="zh-CN" sz="3200" b="0" i="0" u="none" strike="noStrike" kern="1200" cap="none" spc="0" normalizeH="0" baseline="0" noProof="0" dirty="0" smtClean="0">
                <a:ln>
                  <a:noFill/>
                </a:ln>
                <a:solidFill>
                  <a:schemeClr val="tx1">
                    <a:lumMod val="50000"/>
                  </a:schemeClr>
                </a:solidFill>
                <a:effectLst/>
                <a:uLnTx/>
                <a:uFillTx/>
                <a:latin typeface="Times New Roman" panose="02020603050405020304" pitchFamily="18" charset="0"/>
                <a:ea typeface="宋体" panose="02010600030101010101" pitchFamily="2" charset="-122"/>
                <a:cs typeface="+mn-cs"/>
              </a:rPr>
              <a:t>I/O</a:t>
            </a:r>
            <a:r>
              <a:rPr kumimoji="0" lang="zh-CN" altLang="en-US" sz="3200" b="0" i="0" u="none" strike="noStrike" kern="1200" cap="none" spc="0" normalizeH="0" baseline="0" noProof="0" dirty="0" smtClean="0">
                <a:ln>
                  <a:noFill/>
                </a:ln>
                <a:solidFill>
                  <a:schemeClr val="tx1">
                    <a:lumMod val="50000"/>
                  </a:schemeClr>
                </a:solidFill>
                <a:effectLst/>
                <a:uLnTx/>
                <a:uFillTx/>
                <a:latin typeface="Times New Roman" panose="02020603050405020304" pitchFamily="18" charset="0"/>
                <a:ea typeface="宋体" panose="02010600030101010101" pitchFamily="2" charset="-122"/>
                <a:cs typeface="+mn-cs"/>
              </a:rPr>
              <a:t>系统等也要模拟，难！</a:t>
            </a:r>
            <a:endParaRPr kumimoji="0" lang="zh-CN" altLang="en-US" sz="3200" b="0" i="0" u="none" strike="noStrike" kern="1200" cap="none" spc="0" normalizeH="0" baseline="0" noProof="0" dirty="0" smtClean="0">
              <a:ln>
                <a:noFill/>
              </a:ln>
              <a:solidFill>
                <a:schemeClr val="tx1">
                  <a:lumMod val="50000"/>
                </a:schemeClr>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a:xfrm>
            <a:off x="827088" y="765175"/>
            <a:ext cx="7772400" cy="1143000"/>
          </a:xfrm>
          <a:ln/>
        </p:spPr>
        <p:txBody>
          <a:bodyPr vert="horz" wrap="square" lIns="91440" tIns="45720" rIns="91440" bIns="45720" anchor="b" anchorCtr="0"/>
          <a:p>
            <a:pPr eaLnBrk="1" hangingPunct="1"/>
            <a:r>
              <a:rPr lang="en-US" altLang="zh-CN" dirty="0"/>
              <a:t>1.4 </a:t>
            </a:r>
            <a:r>
              <a:rPr lang="zh-CN" altLang="en-US" dirty="0"/>
              <a:t>计算机系统的设计方法</a:t>
            </a:r>
            <a:endParaRPr lang="zh-CN" altLang="en-US" dirty="0"/>
          </a:p>
        </p:txBody>
      </p:sp>
      <p:sp>
        <p:nvSpPr>
          <p:cNvPr id="58371" name="Rectangle 3"/>
          <p:cNvSpPr>
            <a:spLocks noGrp="1"/>
          </p:cNvSpPr>
          <p:nvPr>
            <p:ph idx="1"/>
          </p:nvPr>
        </p:nvSpPr>
        <p:spPr>
          <a:ln/>
        </p:spPr>
        <p:txBody>
          <a:bodyPr vert="horz" wrap="square" lIns="91440" tIns="45720" rIns="91440" bIns="45720" anchor="t" anchorCtr="0"/>
          <a:p>
            <a:pPr eaLnBrk="1" hangingPunct="1">
              <a:buNone/>
            </a:pPr>
            <a:r>
              <a:rPr lang="en-US" altLang="zh-CN" dirty="0"/>
              <a:t>1.4.1 </a:t>
            </a:r>
            <a:r>
              <a:rPr lang="zh-CN" altLang="en-US" dirty="0"/>
              <a:t>软、硬件取舍的基本原则</a:t>
            </a:r>
            <a:endParaRPr lang="zh-CN" altLang="en-US" dirty="0"/>
          </a:p>
          <a:p>
            <a:pPr eaLnBrk="1" hangingPunct="1">
              <a:buNone/>
            </a:pPr>
            <a:r>
              <a:rPr lang="en-US" altLang="zh-CN" dirty="0"/>
              <a:t>1.4.2 </a:t>
            </a:r>
            <a:r>
              <a:rPr lang="zh-CN" altLang="en-US" dirty="0"/>
              <a:t>计算机系统设计的定量原则</a:t>
            </a:r>
            <a:endParaRPr lang="zh-CN" altLang="en-US" dirty="0"/>
          </a:p>
          <a:p>
            <a:pPr eaLnBrk="1" hangingPunct="1">
              <a:buNone/>
            </a:pPr>
            <a:r>
              <a:rPr lang="en-US" altLang="zh-CN" dirty="0"/>
              <a:t>1.4.3 </a:t>
            </a:r>
            <a:r>
              <a:rPr lang="zh-CN" altLang="en-US" dirty="0"/>
              <a:t>计算机系统的设计任务</a:t>
            </a:r>
            <a:endParaRPr lang="zh-CN" altLang="en-US" dirty="0"/>
          </a:p>
          <a:p>
            <a:pPr eaLnBrk="1" hangingPunct="1">
              <a:buNone/>
            </a:pPr>
            <a:r>
              <a:rPr lang="en-US" altLang="zh-CN" dirty="0"/>
              <a:t>1.4.4 </a:t>
            </a:r>
            <a:r>
              <a:rPr lang="zh-CN" altLang="en-US" dirty="0"/>
              <a:t>计算机系统的设计步骤</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xfrm>
            <a:off x="539750" y="333375"/>
            <a:ext cx="7772400" cy="1143000"/>
          </a:xfrm>
          <a:ln/>
        </p:spPr>
        <p:txBody>
          <a:bodyPr vert="horz" wrap="square" lIns="91440" tIns="45720" rIns="91440" bIns="45720" anchor="b" anchorCtr="0"/>
          <a:p>
            <a:pPr eaLnBrk="1" hangingPunct="1"/>
            <a:r>
              <a:rPr lang="en-US" altLang="zh-CN" sz="3600" dirty="0"/>
              <a:t>1.4.1 </a:t>
            </a:r>
            <a:r>
              <a:rPr lang="zh-CN" altLang="en-US" sz="3600" dirty="0"/>
              <a:t>软硬件取舍</a:t>
            </a:r>
            <a:endParaRPr lang="zh-CN" altLang="en-US" sz="3600" dirty="0"/>
          </a:p>
        </p:txBody>
      </p:sp>
      <p:sp>
        <p:nvSpPr>
          <p:cNvPr id="59395" name="Rectangle 3"/>
          <p:cNvSpPr>
            <a:spLocks noGrp="1"/>
          </p:cNvSpPr>
          <p:nvPr>
            <p:ph idx="1"/>
          </p:nvPr>
        </p:nvSpPr>
        <p:spPr>
          <a:xfrm>
            <a:off x="684213" y="1628775"/>
            <a:ext cx="7991475" cy="4752975"/>
          </a:xfrm>
          <a:ln/>
        </p:spPr>
        <p:txBody>
          <a:bodyPr vert="horz" wrap="square" lIns="91440" tIns="45720" rIns="91440" bIns="45720" anchor="t" anchorCtr="0"/>
          <a:p>
            <a:pPr eaLnBrk="1" hangingPunct="1">
              <a:lnSpc>
                <a:spcPct val="90000"/>
              </a:lnSpc>
            </a:pPr>
            <a:r>
              <a:rPr lang="zh-CN" altLang="en-US" dirty="0">
                <a:solidFill>
                  <a:schemeClr val="tx2"/>
                </a:solidFill>
              </a:rPr>
              <a:t>软硬件的关系</a:t>
            </a:r>
            <a:endParaRPr lang="zh-CN" altLang="en-US" dirty="0">
              <a:solidFill>
                <a:schemeClr val="tx2"/>
              </a:solidFill>
            </a:endParaRPr>
          </a:p>
          <a:p>
            <a:pPr lvl="1" eaLnBrk="1" hangingPunct="1">
              <a:lnSpc>
                <a:spcPct val="90000"/>
              </a:lnSpc>
              <a:buClr>
                <a:srgbClr val="A50021"/>
              </a:buClr>
              <a:buFont typeface="Wingdings" panose="05000000000000000000" pitchFamily="2" charset="2"/>
              <a:buChar char="Ø"/>
            </a:pPr>
            <a:r>
              <a:rPr lang="zh-CN" altLang="en-US" dirty="0">
                <a:solidFill>
                  <a:srgbClr val="A50021"/>
                </a:solidFill>
              </a:rPr>
              <a:t>理论上，两种极端实现方法：</a:t>
            </a:r>
            <a:endParaRPr lang="zh-CN" altLang="en-US" dirty="0">
              <a:solidFill>
                <a:srgbClr val="A50021"/>
              </a:solidFill>
            </a:endParaRPr>
          </a:p>
          <a:p>
            <a:pPr lvl="1" eaLnBrk="1" hangingPunct="1">
              <a:lnSpc>
                <a:spcPct val="90000"/>
              </a:lnSpc>
              <a:buClr>
                <a:srgbClr val="A50021"/>
              </a:buClr>
              <a:buNone/>
            </a:pPr>
            <a:r>
              <a:rPr lang="zh-CN" altLang="en-US" dirty="0"/>
              <a:t>      </a:t>
            </a:r>
            <a:r>
              <a:rPr lang="zh-CN" altLang="en-US" sz="2700" dirty="0"/>
              <a:t>全硬件机器：操作系统、高级语言、应用等</a:t>
            </a:r>
            <a:endParaRPr lang="zh-CN" altLang="en-US" sz="2700" dirty="0"/>
          </a:p>
          <a:p>
            <a:pPr lvl="1" eaLnBrk="1" hangingPunct="1">
              <a:lnSpc>
                <a:spcPct val="90000"/>
              </a:lnSpc>
              <a:buClr>
                <a:srgbClr val="A50021"/>
              </a:buClr>
              <a:buNone/>
            </a:pPr>
            <a:r>
              <a:rPr lang="zh-CN" altLang="en-US" sz="2700" dirty="0"/>
              <a:t>      硬件只有</a:t>
            </a:r>
            <a:r>
              <a:rPr lang="en-US" altLang="zh-CN" sz="2700" dirty="0"/>
              <a:t>1</a:t>
            </a:r>
            <a:r>
              <a:rPr lang="zh-CN" altLang="en-US" sz="2700" dirty="0"/>
              <a:t>位加法和分支操作，其它都用软件</a:t>
            </a:r>
            <a:endParaRPr lang="zh-CN" altLang="en-US" dirty="0">
              <a:solidFill>
                <a:srgbClr val="A50021"/>
              </a:solidFill>
            </a:endParaRPr>
          </a:p>
          <a:p>
            <a:pPr lvl="1" eaLnBrk="1" hangingPunct="1">
              <a:lnSpc>
                <a:spcPct val="90000"/>
              </a:lnSpc>
              <a:buClr>
                <a:srgbClr val="A50021"/>
              </a:buClr>
              <a:buFont typeface="Wingdings" panose="05000000000000000000" pitchFamily="2" charset="2"/>
              <a:buChar char="Ø"/>
            </a:pPr>
            <a:r>
              <a:rPr lang="zh-CN" altLang="en-US" dirty="0"/>
              <a:t>软件与硬件实现的特点</a:t>
            </a:r>
            <a:endParaRPr lang="zh-CN" altLang="en-US" dirty="0"/>
          </a:p>
          <a:p>
            <a:pPr lvl="1" eaLnBrk="1" hangingPunct="1">
              <a:lnSpc>
                <a:spcPct val="90000"/>
              </a:lnSpc>
              <a:buClr>
                <a:srgbClr val="A50021"/>
              </a:buClr>
              <a:buNone/>
            </a:pPr>
            <a:r>
              <a:rPr lang="zh-CN" altLang="en-US" dirty="0">
                <a:solidFill>
                  <a:schemeClr val="tx2"/>
                </a:solidFill>
              </a:rPr>
              <a:t>      </a:t>
            </a:r>
            <a:r>
              <a:rPr lang="zh-CN" altLang="en-US" sz="2700" dirty="0">
                <a:solidFill>
                  <a:schemeClr val="tx2"/>
                </a:solidFill>
              </a:rPr>
              <a:t>硬件实现：速度快、成本高、灵活性差、占用内存少</a:t>
            </a:r>
            <a:endParaRPr lang="zh-CN" altLang="en-US" sz="2700" dirty="0">
              <a:solidFill>
                <a:schemeClr val="tx2"/>
              </a:solidFill>
            </a:endParaRPr>
          </a:p>
          <a:p>
            <a:pPr lvl="1" eaLnBrk="1" hangingPunct="1">
              <a:lnSpc>
                <a:spcPct val="90000"/>
              </a:lnSpc>
              <a:buClr>
                <a:srgbClr val="A50021"/>
              </a:buClr>
              <a:buNone/>
            </a:pPr>
            <a:r>
              <a:rPr lang="zh-CN" altLang="en-US" sz="2700" dirty="0">
                <a:solidFill>
                  <a:srgbClr val="A50021"/>
                </a:solidFill>
              </a:rPr>
              <a:t>      软件实现：速度低、复制费用低、灵活性好、占用内存多</a:t>
            </a:r>
            <a:endParaRPr lang="zh-CN" altLang="en-US" sz="2700" dirty="0">
              <a:solidFill>
                <a:srgbClr val="A50021"/>
              </a:solidFill>
            </a:endParaRPr>
          </a:p>
          <a:p>
            <a:pPr lvl="1" eaLnBrk="1" hangingPunct="1">
              <a:lnSpc>
                <a:spcPct val="90000"/>
              </a:lnSpc>
              <a:buClr>
                <a:srgbClr val="A50021"/>
              </a:buClr>
              <a:buFont typeface="Wingdings" panose="05000000000000000000" pitchFamily="2" charset="2"/>
              <a:buChar char="Ø"/>
            </a:pPr>
            <a:r>
              <a:rPr lang="zh-CN" altLang="en-US" sz="3200" dirty="0">
                <a:solidFill>
                  <a:schemeClr val="tx2"/>
                </a:solidFill>
              </a:rPr>
              <a:t>关键问题：性能与价格的关系</a:t>
            </a:r>
            <a:endParaRPr lang="zh-CN" altLang="en-US" sz="32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ln/>
        </p:spPr>
        <p:txBody>
          <a:bodyPr vert="horz" wrap="square" lIns="91440" tIns="45720" rIns="91440" bIns="45720" anchor="b" anchorCtr="0"/>
          <a:p>
            <a:pPr eaLnBrk="1" hangingPunct="1"/>
            <a:r>
              <a:rPr lang="en-US" altLang="zh-CN" dirty="0"/>
              <a:t>1.2  </a:t>
            </a:r>
            <a:r>
              <a:rPr lang="zh-CN" altLang="en-US" dirty="0"/>
              <a:t>计算机系统的发展</a:t>
            </a:r>
            <a:endParaRPr lang="zh-CN" altLang="en-US" dirty="0"/>
          </a:p>
        </p:txBody>
      </p:sp>
      <p:sp>
        <p:nvSpPr>
          <p:cNvPr id="12291" name="Rectangle 3"/>
          <p:cNvSpPr>
            <a:spLocks noGrp="1"/>
          </p:cNvSpPr>
          <p:nvPr>
            <p:ph idx="1"/>
          </p:nvPr>
        </p:nvSpPr>
        <p:spPr>
          <a:ln/>
        </p:spPr>
        <p:txBody>
          <a:bodyPr vert="horz" wrap="square" lIns="91440" tIns="45720" rIns="91440" bIns="45720" anchor="t" anchorCtr="0"/>
          <a:p>
            <a:pPr eaLnBrk="1" hangingPunct="1">
              <a:buNone/>
            </a:pPr>
            <a:r>
              <a:rPr lang="en-US" altLang="zh-CN" dirty="0"/>
              <a:t>1.2.1 </a:t>
            </a:r>
            <a:r>
              <a:rPr lang="zh-CN" altLang="en-US" dirty="0"/>
              <a:t>冯</a:t>
            </a:r>
            <a:r>
              <a:rPr lang="en-US" altLang="zh-CN" dirty="0"/>
              <a:t>·</a:t>
            </a:r>
            <a:r>
              <a:rPr lang="zh-CN" altLang="en-US" dirty="0"/>
              <a:t>诺依曼结构</a:t>
            </a:r>
            <a:endParaRPr lang="zh-CN" altLang="en-US" dirty="0"/>
          </a:p>
          <a:p>
            <a:pPr eaLnBrk="1" hangingPunct="1">
              <a:buNone/>
            </a:pPr>
            <a:r>
              <a:rPr lang="en-US" altLang="zh-CN" dirty="0"/>
              <a:t>1.2.2 </a:t>
            </a:r>
            <a:r>
              <a:rPr lang="zh-CN" altLang="en-US" dirty="0"/>
              <a:t>器件发展的影响</a:t>
            </a:r>
            <a:endParaRPr lang="zh-CN" altLang="en-US" dirty="0"/>
          </a:p>
          <a:p>
            <a:pPr eaLnBrk="1" hangingPunct="1">
              <a:buNone/>
            </a:pPr>
            <a:r>
              <a:rPr lang="en-US" altLang="zh-CN" dirty="0"/>
              <a:t>1.2.3 </a:t>
            </a:r>
            <a:r>
              <a:rPr lang="zh-CN" altLang="en-US" dirty="0"/>
              <a:t>应用发展的影响</a:t>
            </a:r>
            <a:endParaRPr lang="zh-CN" altLang="en-US" dirty="0"/>
          </a:p>
          <a:p>
            <a:pPr eaLnBrk="1" hangingPunct="1">
              <a:buNone/>
            </a:pPr>
            <a:r>
              <a:rPr lang="en-US" altLang="zh-CN" dirty="0"/>
              <a:t>1.2.4 </a:t>
            </a:r>
            <a:r>
              <a:rPr lang="zh-CN" altLang="en-US" dirty="0"/>
              <a:t>改进算法的影响</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文本框 4"/>
          <p:cNvSpPr txBox="1"/>
          <p:nvPr/>
        </p:nvSpPr>
        <p:spPr>
          <a:xfrm>
            <a:off x="747713" y="1779588"/>
            <a:ext cx="7346950" cy="1062037"/>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FontTx/>
              <a:buNone/>
            </a:pPr>
            <a:r>
              <a:rPr lang="zh-CN" altLang="en-US" sz="3600" dirty="0">
                <a:solidFill>
                  <a:schemeClr val="tx1"/>
                </a:solidFill>
              </a:rPr>
              <a:t>取舍目标：高性价比</a:t>
            </a:r>
            <a:endParaRPr lang="zh-CN" altLang="en-US" sz="3600" dirty="0">
              <a:solidFill>
                <a:schemeClr val="tx1"/>
              </a:solidFill>
            </a:endParaRPr>
          </a:p>
          <a:p>
            <a:pPr marL="0" lvl="0" indent="0">
              <a:spcBef>
                <a:spcPct val="0"/>
              </a:spcBef>
              <a:buClrTx/>
              <a:buSzTx/>
              <a:buNone/>
            </a:pPr>
            <a:endParaRPr lang="zh-CN" altLang="en-US" sz="2700" dirty="0">
              <a:solidFill>
                <a:schemeClr val="tx1"/>
              </a:solidFill>
            </a:endParaRPr>
          </a:p>
        </p:txBody>
      </p:sp>
      <p:sp>
        <p:nvSpPr>
          <p:cNvPr id="60419" name="Rectangle 5"/>
          <p:cNvSpPr/>
          <p:nvPr/>
        </p:nvSpPr>
        <p:spPr>
          <a:xfrm>
            <a:off x="1931988" y="2566988"/>
            <a:ext cx="1314450" cy="2878137"/>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FontTx/>
              <a:buNone/>
            </a:pPr>
            <a:endParaRPr lang="zh-CN" altLang="en-US" sz="1500" dirty="0">
              <a:solidFill>
                <a:schemeClr val="tx1"/>
              </a:solidFill>
            </a:endParaRPr>
          </a:p>
        </p:txBody>
      </p:sp>
      <p:sp>
        <p:nvSpPr>
          <p:cNvPr id="60420" name="Line 6"/>
          <p:cNvSpPr/>
          <p:nvPr/>
        </p:nvSpPr>
        <p:spPr>
          <a:xfrm>
            <a:off x="1817688" y="4110038"/>
            <a:ext cx="2057400" cy="0"/>
          </a:xfrm>
          <a:prstGeom prst="line">
            <a:avLst/>
          </a:prstGeom>
          <a:ln w="63500" cap="flat" cmpd="sng">
            <a:solidFill>
              <a:srgbClr val="FF0000"/>
            </a:solidFill>
            <a:prstDash val="solid"/>
            <a:headEnd type="none" w="med" len="med"/>
            <a:tailEnd type="none" w="med" len="med"/>
          </a:ln>
        </p:spPr>
      </p:sp>
      <p:sp>
        <p:nvSpPr>
          <p:cNvPr id="60421" name="Line 7"/>
          <p:cNvSpPr/>
          <p:nvPr/>
        </p:nvSpPr>
        <p:spPr>
          <a:xfrm>
            <a:off x="3532188" y="3367088"/>
            <a:ext cx="0" cy="1485900"/>
          </a:xfrm>
          <a:prstGeom prst="line">
            <a:avLst/>
          </a:prstGeom>
          <a:ln w="63500" cap="flat" cmpd="sng">
            <a:solidFill>
              <a:srgbClr val="0000FF"/>
            </a:solidFill>
            <a:prstDash val="solid"/>
            <a:headEnd type="triangle" w="med" len="med"/>
            <a:tailEnd type="triangle" w="med" len="med"/>
          </a:ln>
        </p:spPr>
      </p:sp>
      <p:sp>
        <p:nvSpPr>
          <p:cNvPr id="60422" name="Text Box 8"/>
          <p:cNvSpPr txBox="1"/>
          <p:nvPr/>
        </p:nvSpPr>
        <p:spPr>
          <a:xfrm>
            <a:off x="2274888" y="3024188"/>
            <a:ext cx="1028700" cy="461962"/>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50000"/>
              </a:spcBef>
              <a:buClrTx/>
              <a:buSzTx/>
              <a:buFontTx/>
              <a:buNone/>
            </a:pPr>
            <a:r>
              <a:rPr lang="zh-CN" altLang="en-US" sz="2400" b="1" dirty="0">
                <a:solidFill>
                  <a:schemeClr val="tx1"/>
                </a:solidFill>
              </a:rPr>
              <a:t>软件</a:t>
            </a:r>
            <a:endParaRPr lang="zh-CN" altLang="en-US" sz="2400" b="1" dirty="0">
              <a:solidFill>
                <a:schemeClr val="tx1"/>
              </a:solidFill>
            </a:endParaRPr>
          </a:p>
        </p:txBody>
      </p:sp>
      <p:sp>
        <p:nvSpPr>
          <p:cNvPr id="60423" name="Text Box 9"/>
          <p:cNvSpPr txBox="1"/>
          <p:nvPr/>
        </p:nvSpPr>
        <p:spPr>
          <a:xfrm>
            <a:off x="2217738" y="4338638"/>
            <a:ext cx="1028700" cy="461962"/>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50000"/>
              </a:spcBef>
              <a:buClrTx/>
              <a:buSzTx/>
              <a:buFontTx/>
              <a:buNone/>
            </a:pPr>
            <a:r>
              <a:rPr lang="zh-CN" altLang="en-US" sz="2400" b="1" dirty="0">
                <a:solidFill>
                  <a:schemeClr val="tx1"/>
                </a:solidFill>
              </a:rPr>
              <a:t>硬件</a:t>
            </a:r>
            <a:endParaRPr lang="zh-CN" altLang="en-US" sz="2400" b="1" dirty="0">
              <a:solidFill>
                <a:schemeClr val="tx1"/>
              </a:solidFill>
            </a:endParaRPr>
          </a:p>
        </p:txBody>
      </p:sp>
      <p:sp>
        <p:nvSpPr>
          <p:cNvPr id="60424" name="Text Box 10"/>
          <p:cNvSpPr txBox="1"/>
          <p:nvPr/>
        </p:nvSpPr>
        <p:spPr>
          <a:xfrm>
            <a:off x="3875088" y="2566988"/>
            <a:ext cx="5268912" cy="1384300"/>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50000"/>
              </a:spcBef>
              <a:buClrTx/>
              <a:buSzTx/>
              <a:buFontTx/>
              <a:buNone/>
            </a:pPr>
            <a:r>
              <a:rPr lang="zh-CN" altLang="en-US" sz="2400" b="1" dirty="0">
                <a:solidFill>
                  <a:schemeClr val="tx1"/>
                </a:solidFill>
              </a:rPr>
              <a:t>提高运算速度</a:t>
            </a:r>
            <a:endParaRPr lang="zh-CN" altLang="en-US" sz="2400" b="1" dirty="0">
              <a:solidFill>
                <a:schemeClr val="tx1"/>
              </a:solidFill>
            </a:endParaRPr>
          </a:p>
          <a:p>
            <a:pPr marL="0" lvl="0" indent="0">
              <a:spcBef>
                <a:spcPct val="50000"/>
              </a:spcBef>
              <a:buClrTx/>
              <a:buSzTx/>
              <a:buFontTx/>
              <a:buNone/>
            </a:pPr>
            <a:r>
              <a:rPr lang="zh-CN" altLang="en-US" sz="2400" b="1" dirty="0">
                <a:solidFill>
                  <a:schemeClr val="tx1"/>
                </a:solidFill>
              </a:rPr>
              <a:t>提高硬件成本、降低系统灵活性和适应性等</a:t>
            </a:r>
            <a:endParaRPr lang="zh-CN" altLang="en-US" sz="2400" b="1" dirty="0">
              <a:solidFill>
                <a:schemeClr val="tx1"/>
              </a:solidFill>
            </a:endParaRPr>
          </a:p>
        </p:txBody>
      </p:sp>
      <p:sp>
        <p:nvSpPr>
          <p:cNvPr id="60425" name="Text Box 11"/>
          <p:cNvSpPr txBox="1"/>
          <p:nvPr/>
        </p:nvSpPr>
        <p:spPr>
          <a:xfrm>
            <a:off x="3875088" y="4148138"/>
            <a:ext cx="3505200" cy="1938337"/>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50000"/>
              </a:spcBef>
              <a:buClrTx/>
              <a:buSzTx/>
              <a:buFontTx/>
              <a:buNone/>
            </a:pPr>
            <a:r>
              <a:rPr lang="zh-CN" altLang="en-US" sz="2400" b="1" dirty="0">
                <a:solidFill>
                  <a:schemeClr val="tx1"/>
                </a:solidFill>
              </a:rPr>
              <a:t>降低硬件成本、提高系统灵活性和适应性等</a:t>
            </a:r>
            <a:endParaRPr lang="en-US" altLang="zh-CN" sz="2400" b="1" dirty="0">
              <a:solidFill>
                <a:schemeClr val="tx1"/>
              </a:solidFill>
            </a:endParaRPr>
          </a:p>
          <a:p>
            <a:pPr marL="0" lvl="0" indent="0">
              <a:spcBef>
                <a:spcPct val="50000"/>
              </a:spcBef>
              <a:buClrTx/>
              <a:buSzTx/>
              <a:buFontTx/>
              <a:buNone/>
            </a:pPr>
            <a:r>
              <a:rPr lang="zh-CN" altLang="en-US" sz="2400" b="1" dirty="0">
                <a:solidFill>
                  <a:schemeClr val="tx1"/>
                </a:solidFill>
              </a:rPr>
              <a:t>运算速度下降</a:t>
            </a:r>
            <a:endParaRPr lang="zh-CN" altLang="en-US" sz="2400" b="1" dirty="0">
              <a:solidFill>
                <a:schemeClr val="tx1"/>
              </a:solidFill>
            </a:endParaRPr>
          </a:p>
          <a:p>
            <a:pPr marL="0" lvl="0" indent="0">
              <a:spcBef>
                <a:spcPct val="50000"/>
              </a:spcBef>
              <a:buClrTx/>
              <a:buSzTx/>
              <a:buFontTx/>
              <a:buNone/>
            </a:pPr>
            <a:endParaRPr lang="en-US" altLang="zh-CN" sz="2400" b="1"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xfrm>
            <a:off x="611188" y="476250"/>
            <a:ext cx="7772400" cy="1143000"/>
          </a:xfrm>
          <a:ln/>
        </p:spPr>
        <p:txBody>
          <a:bodyPr vert="horz" wrap="square" lIns="91440" tIns="45720" rIns="91440" bIns="45720" anchor="b" anchorCtr="0"/>
          <a:p>
            <a:pPr eaLnBrk="1" hangingPunct="1"/>
            <a:r>
              <a:rPr lang="zh-CN" altLang="en-US" sz="3600" dirty="0"/>
              <a:t>从价格因素考虑的软硬件取舍</a:t>
            </a:r>
            <a:endParaRPr lang="zh-CN" altLang="en-US" sz="3600" dirty="0"/>
          </a:p>
        </p:txBody>
      </p:sp>
      <p:sp>
        <p:nvSpPr>
          <p:cNvPr id="61443" name="Rectangle 3"/>
          <p:cNvSpPr>
            <a:spLocks noGrp="1"/>
          </p:cNvSpPr>
          <p:nvPr>
            <p:ph type="body" sz="half" idx="1"/>
          </p:nvPr>
        </p:nvSpPr>
        <p:spPr>
          <a:xfrm>
            <a:off x="684213" y="1916113"/>
            <a:ext cx="7775575" cy="2089150"/>
          </a:xfrm>
          <a:ln/>
        </p:spPr>
        <p:txBody>
          <a:bodyPr vert="horz" wrap="square" lIns="91440" tIns="45720" rIns="91440" bIns="45720" anchor="t" anchorCtr="0"/>
          <a:p>
            <a:pPr eaLnBrk="1" hangingPunct="1">
              <a:lnSpc>
                <a:spcPct val="90000"/>
              </a:lnSpc>
              <a:buClr>
                <a:srgbClr val="A50021"/>
              </a:buClr>
              <a:buSzPct val="75000"/>
              <a:buFont typeface="Wingdings" panose="05000000000000000000" pitchFamily="2" charset="2"/>
            </a:pPr>
            <a:r>
              <a:rPr lang="zh-CN" altLang="en-US" sz="2800" dirty="0"/>
              <a:t>假设：硬件设计费为</a:t>
            </a:r>
            <a:r>
              <a:rPr lang="en-US" altLang="zh-CN" sz="2800" dirty="0">
                <a:solidFill>
                  <a:srgbClr val="A50021"/>
                </a:solidFill>
              </a:rPr>
              <a:t>Dh</a:t>
            </a:r>
            <a:r>
              <a:rPr lang="zh-CN" altLang="en-US" sz="2800" dirty="0"/>
              <a:t>，软件设计费为</a:t>
            </a:r>
            <a:r>
              <a:rPr lang="en-US" altLang="zh-CN" sz="2800" dirty="0">
                <a:solidFill>
                  <a:srgbClr val="A50021"/>
                </a:solidFill>
              </a:rPr>
              <a:t>Ds</a:t>
            </a:r>
            <a:r>
              <a:rPr lang="zh-CN" altLang="en-US" sz="2800" dirty="0"/>
              <a:t>，硬件拷贝费为</a:t>
            </a:r>
            <a:r>
              <a:rPr lang="en-US" altLang="zh-CN" sz="2800" dirty="0">
                <a:solidFill>
                  <a:srgbClr val="A50021"/>
                </a:solidFill>
              </a:rPr>
              <a:t>Ch</a:t>
            </a:r>
            <a:r>
              <a:rPr lang="zh-CN" altLang="en-US" sz="2800" dirty="0"/>
              <a:t>，软件拷贝费为</a:t>
            </a:r>
            <a:r>
              <a:rPr lang="en-US" altLang="zh-CN" sz="2800" dirty="0">
                <a:solidFill>
                  <a:srgbClr val="A50021"/>
                </a:solidFill>
              </a:rPr>
              <a:t>Cs</a:t>
            </a:r>
            <a:r>
              <a:rPr lang="zh-CN" altLang="en-US" sz="2800" dirty="0"/>
              <a:t>， </a:t>
            </a:r>
            <a:r>
              <a:rPr lang="en-US" altLang="zh-CN" sz="2800" dirty="0">
                <a:solidFill>
                  <a:srgbClr val="A50021"/>
                </a:solidFill>
              </a:rPr>
              <a:t>C</a:t>
            </a:r>
            <a:r>
              <a:rPr lang="zh-CN" altLang="en-US" sz="2800" dirty="0">
                <a:solidFill>
                  <a:srgbClr val="00B050"/>
                </a:solidFill>
              </a:rPr>
              <a:t>是软件重复设计的次数</a:t>
            </a:r>
            <a:r>
              <a:rPr lang="zh-CN" altLang="en-US" sz="2800" dirty="0"/>
              <a:t>，</a:t>
            </a:r>
            <a:r>
              <a:rPr lang="en-US" altLang="zh-CN" sz="2800" dirty="0">
                <a:solidFill>
                  <a:srgbClr val="A50021"/>
                </a:solidFill>
              </a:rPr>
              <a:t>R</a:t>
            </a:r>
            <a:r>
              <a:rPr lang="zh-CN" altLang="en-US" sz="2800" dirty="0">
                <a:solidFill>
                  <a:srgbClr val="00B050"/>
                </a:solidFill>
              </a:rPr>
              <a:t>为软件重复出现次数</a:t>
            </a:r>
            <a:r>
              <a:rPr lang="en-US" altLang="zh-CN" sz="2800" dirty="0"/>
              <a:t>(</a:t>
            </a:r>
            <a:r>
              <a:rPr lang="zh-CN" altLang="en-US" sz="2800" dirty="0"/>
              <a:t>占用内存、占用介质</a:t>
            </a:r>
            <a:r>
              <a:rPr lang="en-US" altLang="zh-CN" sz="2800" dirty="0"/>
              <a:t>)</a:t>
            </a:r>
            <a:r>
              <a:rPr lang="zh-CN" altLang="en-US" sz="2800" dirty="0"/>
              <a:t>，当台数为</a:t>
            </a:r>
            <a:r>
              <a:rPr lang="en-US" altLang="zh-CN" sz="2800" dirty="0">
                <a:solidFill>
                  <a:srgbClr val="A50021"/>
                </a:solidFill>
              </a:rPr>
              <a:t>V</a:t>
            </a:r>
            <a:r>
              <a:rPr lang="zh-CN" altLang="en-US" sz="2800" dirty="0"/>
              <a:t>时，每台的硬件费用和软件费用之比为：</a:t>
            </a:r>
            <a:endParaRPr lang="zh-CN" altLang="en-US" sz="2800" dirty="0"/>
          </a:p>
        </p:txBody>
      </p:sp>
      <p:graphicFrame>
        <p:nvGraphicFramePr>
          <p:cNvPr id="61444" name="Object 4"/>
          <p:cNvGraphicFramePr>
            <a:graphicFrameLocks noChangeAspect="1"/>
          </p:cNvGraphicFramePr>
          <p:nvPr>
            <p:ph sz="half" idx="2"/>
          </p:nvPr>
        </p:nvGraphicFramePr>
        <p:xfrm>
          <a:off x="2339975" y="4437063"/>
          <a:ext cx="4681538" cy="942975"/>
        </p:xfrm>
        <a:graphic>
          <a:graphicData uri="http://schemas.openxmlformats.org/presentationml/2006/ole">
            <mc:AlternateContent xmlns:mc="http://schemas.openxmlformats.org/markup-compatibility/2006">
              <mc:Choice xmlns:v="urn:schemas-microsoft-com:vml" Requires="v">
                <p:oleObj spid="_x0000_s3082" name="" r:id="rId1" imgW="1955800" imgH="393700" progId="Equation.DSMT4">
                  <p:embed/>
                </p:oleObj>
              </mc:Choice>
              <mc:Fallback>
                <p:oleObj name="" r:id="rId1" imgW="1955800" imgH="393700" progId="Equation.DSMT4">
                  <p:embed/>
                  <p:pic>
                    <p:nvPicPr>
                      <p:cNvPr id="0" name="图片 3081"/>
                      <p:cNvPicPr/>
                      <p:nvPr/>
                    </p:nvPicPr>
                    <p:blipFill>
                      <a:blip r:embed="rId2"/>
                      <a:srcRect/>
                      <a:stretch>
                        <a:fillRect/>
                      </a:stretch>
                    </p:blipFill>
                    <p:spPr>
                      <a:xfrm>
                        <a:off x="2339975" y="4437063"/>
                        <a:ext cx="4681538" cy="942975"/>
                      </a:xfrm>
                      <a:prstGeom prst="rect">
                        <a:avLst/>
                      </a:prstGeom>
                      <a:noFill/>
                      <a:ln w="38100">
                        <a:miter/>
                      </a:ln>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3490" name="Object 4"/>
          <p:cNvGraphicFramePr>
            <a:graphicFrameLocks noChangeAspect="1"/>
          </p:cNvGraphicFramePr>
          <p:nvPr>
            <p:ph sz="half" idx="1"/>
          </p:nvPr>
        </p:nvGraphicFramePr>
        <p:xfrm>
          <a:off x="1116013" y="1557338"/>
          <a:ext cx="7200900" cy="4921250"/>
        </p:xfrm>
        <a:graphic>
          <a:graphicData uri="http://schemas.openxmlformats.org/presentationml/2006/ole">
            <mc:AlternateContent xmlns:mc="http://schemas.openxmlformats.org/markup-compatibility/2006">
              <mc:Choice xmlns:v="urn:schemas-microsoft-com:vml" Requires="v">
                <p:oleObj spid="_x0000_s3081" name="" r:id="rId1" imgW="4457700" imgH="3111500" progId="Equation.DSMT4">
                  <p:embed/>
                </p:oleObj>
              </mc:Choice>
              <mc:Fallback>
                <p:oleObj name="" r:id="rId1" imgW="4457700" imgH="3111500" progId="Equation.DSMT4">
                  <p:embed/>
                  <p:pic>
                    <p:nvPicPr>
                      <p:cNvPr id="0" name="图片 3080"/>
                      <p:cNvPicPr/>
                      <p:nvPr/>
                    </p:nvPicPr>
                    <p:blipFill>
                      <a:blip r:embed="rId2"/>
                      <a:srcRect/>
                      <a:stretch>
                        <a:fillRect/>
                      </a:stretch>
                    </p:blipFill>
                    <p:spPr>
                      <a:xfrm>
                        <a:off x="1116013" y="1557338"/>
                        <a:ext cx="7200900" cy="4921250"/>
                      </a:xfrm>
                      <a:prstGeom prst="rect">
                        <a:avLst/>
                      </a:prstGeom>
                      <a:noFill/>
                      <a:ln w="38100">
                        <a:miter/>
                      </a:ln>
                    </p:spPr>
                  </p:pic>
                </p:oleObj>
              </mc:Fallback>
            </mc:AlternateContent>
          </a:graphicData>
        </a:graphic>
      </p:graphicFrame>
      <p:sp>
        <p:nvSpPr>
          <p:cNvPr id="63491" name="TextBox 1"/>
          <p:cNvSpPr txBox="1"/>
          <p:nvPr/>
        </p:nvSpPr>
        <p:spPr>
          <a:xfrm>
            <a:off x="3851275" y="5805488"/>
            <a:ext cx="1724025" cy="400050"/>
          </a:xfrm>
          <a:prstGeom prst="rect">
            <a:avLst/>
          </a:prstGeom>
          <a:noFill/>
          <a:ln w="9525">
            <a:noFill/>
          </a:ln>
        </p:spPr>
        <p:txBody>
          <a:bodyPr wrap="none">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FontTx/>
              <a:buNone/>
            </a:pPr>
            <a:r>
              <a:rPr lang="zh-CN" altLang="en-US" sz="2000" dirty="0">
                <a:solidFill>
                  <a:schemeClr val="tx1"/>
                </a:solidFill>
              </a:rPr>
              <a:t>（</a:t>
            </a:r>
            <a:r>
              <a:rPr lang="en-US" altLang="zh-CN" sz="2000" dirty="0">
                <a:solidFill>
                  <a:schemeClr val="tx1"/>
                </a:solidFill>
              </a:rPr>
              <a:t>即</a:t>
            </a:r>
            <a:r>
              <a:rPr lang="zh-CN" altLang="en-US" sz="2000" dirty="0">
                <a:solidFill>
                  <a:schemeClr val="tx1"/>
                </a:solidFill>
              </a:rPr>
              <a:t>产量大）</a:t>
            </a:r>
            <a:endParaRPr lang="zh-CN" altLang="en-US" sz="2000"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p:nvPr>
        </p:nvSpPr>
        <p:spPr>
          <a:xfrm>
            <a:off x="395288" y="333375"/>
            <a:ext cx="7772400" cy="1143000"/>
          </a:xfrm>
          <a:ln/>
        </p:spPr>
        <p:txBody>
          <a:bodyPr vert="horz" wrap="square" lIns="91440" tIns="45720" rIns="91440" bIns="45720" anchor="b" anchorCtr="0"/>
          <a:p>
            <a:pPr eaLnBrk="1" hangingPunct="1"/>
            <a:r>
              <a:rPr lang="en-US" altLang="zh-CN" sz="3600" dirty="0"/>
              <a:t>1.4.2 </a:t>
            </a:r>
            <a:r>
              <a:rPr lang="zh-CN" altLang="en-US" sz="3600" dirty="0"/>
              <a:t>计算机系统设计的定量原则</a:t>
            </a:r>
            <a:endParaRPr lang="zh-CN" altLang="en-US" sz="3600" dirty="0"/>
          </a:p>
        </p:txBody>
      </p:sp>
      <p:sp>
        <p:nvSpPr>
          <p:cNvPr id="63491" name="Rectangle 3"/>
          <p:cNvSpPr>
            <a:spLocks noGrp="1" noChangeArrowheads="1"/>
          </p:cNvSpPr>
          <p:nvPr>
            <p:ph type="body" sz="half" idx="1"/>
          </p:nvPr>
        </p:nvSpPr>
        <p:spPr>
          <a:xfrm>
            <a:off x="611188" y="1628775"/>
            <a:ext cx="8281988" cy="2190750"/>
          </a:xfrm>
        </p:spPr>
        <p:txBody>
          <a:bodyPr vert="horz" wrap="square" lIns="91440" tIns="45720" rIns="91440" bIns="45720" numCol="1" anchor="t" anchorCtr="0" compatLnSpc="1"/>
          <a:lstStyle/>
          <a:p>
            <a:pPr marL="457200" marR="0" lvl="0" indent="-45720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Char char="n"/>
              <a:defRPr/>
            </a:pPr>
            <a:r>
              <a:rPr kumimoji="0" lang="zh-CN" altLang="en-US" sz="2800" b="0" i="0" u="none" strike="noStrike" kern="0" cap="none" spc="0" normalizeH="0" baseline="0" noProof="0" dirty="0" smtClean="0">
                <a:ln>
                  <a:noFill/>
                </a:ln>
                <a:solidFill>
                  <a:srgbClr val="000000"/>
                </a:solidFill>
                <a:effectLst/>
                <a:uLnTx/>
                <a:uFillTx/>
                <a:latin typeface="+mn-lt"/>
                <a:ea typeface="+mn-ea"/>
                <a:cs typeface="+mn-cs"/>
              </a:rPr>
              <a:t>原则：</a:t>
            </a:r>
            <a:r>
              <a:rPr kumimoji="0" lang="zh-CN" altLang="en-US" sz="2800" b="0" i="0" u="none" strike="noStrike" kern="0" cap="none" spc="0" normalizeH="0" baseline="0" noProof="0" dirty="0" smtClean="0">
                <a:ln>
                  <a:noFill/>
                </a:ln>
                <a:solidFill>
                  <a:srgbClr val="A50021"/>
                </a:solidFill>
                <a:effectLst/>
                <a:uLnTx/>
                <a:uFillTx/>
                <a:latin typeface="+mn-lt"/>
                <a:ea typeface="+mn-ea"/>
                <a:cs typeface="+mn-cs"/>
              </a:rPr>
              <a:t>加快经常性事件的速度</a:t>
            </a:r>
            <a:endParaRPr kumimoji="0" lang="zh-CN" altLang="en-US" sz="2800" b="0" i="0" u="none" strike="noStrike" kern="0" cap="none" spc="0" normalizeH="0" baseline="0" noProof="0" dirty="0" smtClean="0">
              <a:ln>
                <a:noFill/>
              </a:ln>
              <a:solidFill>
                <a:srgbClr val="A50021"/>
              </a:solidFill>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Char char="n"/>
              <a:defRPr/>
            </a:pPr>
            <a:r>
              <a:rPr kumimoji="0" lang="en-US" altLang="zh-CN" sz="2800" b="0" i="0" u="none" strike="noStrike" kern="0" cap="none" spc="0" normalizeH="0" baseline="0" noProof="0" dirty="0" smtClean="0">
                <a:ln>
                  <a:noFill/>
                </a:ln>
                <a:solidFill>
                  <a:srgbClr val="A50021"/>
                </a:solidFill>
                <a:effectLst/>
                <a:uLnTx/>
                <a:uFillTx/>
                <a:latin typeface="+mn-lt"/>
                <a:ea typeface="+mn-ea"/>
                <a:cs typeface="+mn-cs"/>
              </a:rPr>
              <a:t>Amdahl</a:t>
            </a:r>
            <a:r>
              <a:rPr kumimoji="0" lang="zh-CN" altLang="en-US" sz="2800" b="0" i="0" u="none" strike="noStrike" kern="0" cap="none" spc="0" normalizeH="0" baseline="0" noProof="0" dirty="0" smtClean="0">
                <a:ln>
                  <a:noFill/>
                </a:ln>
                <a:solidFill>
                  <a:srgbClr val="A50021"/>
                </a:solidFill>
                <a:effectLst/>
                <a:uLnTx/>
                <a:uFillTx/>
                <a:latin typeface="+mn-lt"/>
                <a:ea typeface="+mn-ea"/>
                <a:cs typeface="+mn-cs"/>
              </a:rPr>
              <a:t>定律：系统中某一部件由于采用更快的执行方式后，整个系统性能的提高与这种执行方式的使用频率或占总执行时间的比例有关</a:t>
            </a:r>
            <a:endParaRPr kumimoji="0" lang="en-US" altLang="zh-CN" sz="2800" b="0" i="0" u="none" strike="noStrike" kern="0" cap="none" spc="0" normalizeH="0" baseline="0" noProof="0" dirty="0" smtClean="0">
              <a:ln>
                <a:noFill/>
              </a:ln>
              <a:solidFill>
                <a:srgbClr val="A50021"/>
              </a:solidFill>
              <a:effectLst/>
              <a:uLnTx/>
              <a:uFillTx/>
              <a:latin typeface="+mn-lt"/>
              <a:ea typeface="+mn-ea"/>
              <a:cs typeface="+mn-cs"/>
            </a:endParaRPr>
          </a:p>
          <a:p>
            <a:pPr marL="0" marR="0" lvl="0" indent="0" algn="l" defTabSz="914400" rtl="0" eaLnBrk="0" fontAlgn="base" latinLnBrk="0" hangingPunct="0">
              <a:lnSpc>
                <a:spcPct val="90000"/>
              </a:lnSpc>
              <a:spcBef>
                <a:spcPct val="20000"/>
              </a:spcBef>
              <a:spcAft>
                <a:spcPct val="0"/>
              </a:spcAft>
              <a:buClr>
                <a:srgbClr val="A50021"/>
              </a:buClr>
              <a:buSzPct val="75000"/>
              <a:buFont typeface="Wingdings" panose="05000000000000000000" pitchFamily="2" charset="2"/>
              <a:buNone/>
              <a:defRPr/>
            </a:pPr>
            <a:r>
              <a:rPr kumimoji="0" lang="en-US" altLang="zh-CN" sz="2400" b="0" i="0" u="none" strike="noStrike" kern="0" cap="none" spc="0" normalizeH="0" baseline="0" noProof="0" dirty="0" smtClean="0">
                <a:ln>
                  <a:noFill/>
                </a:ln>
                <a:solidFill>
                  <a:srgbClr val="2E2925"/>
                </a:solidFill>
                <a:effectLst/>
                <a:uLnTx/>
                <a:uFillTx/>
                <a:latin typeface="MyriadMM_565_600_" charset="0"/>
                <a:ea typeface="+mn-ea"/>
                <a:cs typeface="+mn-cs"/>
              </a:rPr>
              <a:t>   Amdahl’s Law </a:t>
            </a:r>
            <a:r>
              <a:rPr kumimoji="0" lang="en-US" altLang="zh-CN" sz="2400" b="0" i="0" u="none" strike="noStrike" kern="0" cap="none" spc="0" normalizeH="0" baseline="0" noProof="0" dirty="0" smtClean="0">
                <a:ln>
                  <a:noFill/>
                </a:ln>
                <a:solidFill>
                  <a:srgbClr val="2E2925"/>
                </a:solidFill>
                <a:effectLst/>
                <a:uLnTx/>
                <a:uFillTx/>
                <a:latin typeface="Times-Roman" charset="0"/>
                <a:ea typeface="+mn-ea"/>
                <a:cs typeface="+mn-cs"/>
              </a:rPr>
              <a:t>states that the performance improvement to be gained from using some faster mode of execution is  limited by the fraction </a:t>
            </a:r>
            <a:r>
              <a:rPr kumimoji="0" lang="zh-CN" altLang="en-US" sz="2400" b="0" i="0" u="none" strike="noStrike" kern="0" cap="none" spc="0" normalizeH="0" baseline="0" noProof="0" dirty="0" smtClean="0">
                <a:ln>
                  <a:noFill/>
                </a:ln>
                <a:solidFill>
                  <a:srgbClr val="2E2925"/>
                </a:solidFill>
                <a:effectLst/>
                <a:uLnTx/>
                <a:uFillTx/>
                <a:latin typeface="Times-Roman" charset="0"/>
                <a:ea typeface="+mn-ea"/>
                <a:cs typeface="+mn-cs"/>
              </a:rPr>
              <a:t> </a:t>
            </a:r>
            <a:r>
              <a:rPr kumimoji="0" lang="en-US" altLang="zh-CN" sz="2400" b="0" i="0" u="none" strike="noStrike" kern="0" cap="none" spc="0" normalizeH="0" baseline="0" noProof="0" dirty="0" smtClean="0">
                <a:ln>
                  <a:noFill/>
                </a:ln>
                <a:solidFill>
                  <a:srgbClr val="2E2925"/>
                </a:solidFill>
                <a:effectLst/>
                <a:uLnTx/>
                <a:uFillTx/>
                <a:latin typeface="Times-Roman" charset="0"/>
                <a:ea typeface="+mn-ea"/>
                <a:cs typeface="+mn-cs"/>
              </a:rPr>
              <a:t>of the time the faster mode can be used.</a:t>
            </a:r>
            <a:endParaRPr kumimoji="0" lang="zh-CN" altLang="en-US" sz="2400" b="0" i="0" u="none" strike="noStrike" kern="0" cap="none" spc="0" normalizeH="0" baseline="0" noProof="0" dirty="0" smtClean="0">
              <a:ln>
                <a:noFill/>
              </a:ln>
              <a:solidFill>
                <a:srgbClr val="A50021"/>
              </a:solidFill>
              <a:effectLst/>
              <a:uLnTx/>
              <a:uFillTx/>
              <a:latin typeface="+mn-lt"/>
              <a:ea typeface="+mn-ea"/>
              <a:cs typeface="+mn-cs"/>
            </a:endParaRPr>
          </a:p>
        </p:txBody>
      </p:sp>
      <p:graphicFrame>
        <p:nvGraphicFramePr>
          <p:cNvPr id="65540" name="Object 4"/>
          <p:cNvGraphicFramePr>
            <a:graphicFrameLocks noChangeAspect="1"/>
          </p:cNvGraphicFramePr>
          <p:nvPr>
            <p:ph sz="half" idx="2"/>
          </p:nvPr>
        </p:nvGraphicFramePr>
        <p:xfrm>
          <a:off x="1547813" y="4868863"/>
          <a:ext cx="6408737" cy="1854200"/>
        </p:xfrm>
        <a:graphic>
          <a:graphicData uri="http://schemas.openxmlformats.org/presentationml/2006/ole">
            <mc:AlternateContent xmlns:mc="http://schemas.openxmlformats.org/markup-compatibility/2006">
              <mc:Choice xmlns:v="urn:schemas-microsoft-com:vml" Requires="v">
                <p:oleObj spid="_x0000_s3083" name="" r:id="rId1" imgW="2984500" imgH="863600" progId="Equation.DSMT4">
                  <p:embed/>
                </p:oleObj>
              </mc:Choice>
              <mc:Fallback>
                <p:oleObj name="" r:id="rId1" imgW="2984500" imgH="863600" progId="Equation.DSMT4">
                  <p:embed/>
                  <p:pic>
                    <p:nvPicPr>
                      <p:cNvPr id="0" name="图片 3082"/>
                      <p:cNvPicPr/>
                      <p:nvPr/>
                    </p:nvPicPr>
                    <p:blipFill>
                      <a:blip r:embed="rId2"/>
                      <a:srcRect/>
                      <a:stretch>
                        <a:fillRect/>
                      </a:stretch>
                    </p:blipFill>
                    <p:spPr>
                      <a:xfrm>
                        <a:off x="1547813" y="4868863"/>
                        <a:ext cx="6408737" cy="1854200"/>
                      </a:xfrm>
                      <a:prstGeom prst="rect">
                        <a:avLst/>
                      </a:prstGeom>
                      <a:noFill/>
                      <a:ln w="38100">
                        <a:miter/>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3"/>
          <p:cNvSpPr>
            <a:spLocks noGrp="1"/>
          </p:cNvSpPr>
          <p:nvPr>
            <p:ph type="body" sz="half" idx="1"/>
          </p:nvPr>
        </p:nvSpPr>
        <p:spPr>
          <a:ln/>
        </p:spPr>
        <p:txBody>
          <a:bodyPr vert="horz" wrap="square" lIns="91440" tIns="45720" rIns="91440" bIns="45720" anchor="t" anchorCtr="0"/>
          <a:p>
            <a:pPr eaLnBrk="1" hangingPunct="1">
              <a:buClr>
                <a:srgbClr val="A50021"/>
              </a:buClr>
              <a:buSzPct val="75000"/>
              <a:buFont typeface="Wingdings" panose="05000000000000000000" pitchFamily="2" charset="2"/>
              <a:buNone/>
            </a:pPr>
            <a:r>
              <a:rPr lang="zh-CN" altLang="en-US" sz="2800" dirty="0"/>
              <a:t>改进后整个任务的执行时间为：</a:t>
            </a:r>
            <a:endParaRPr lang="en-US" altLang="zh-CN" sz="2800" dirty="0"/>
          </a:p>
        </p:txBody>
      </p:sp>
      <p:pic>
        <p:nvPicPr>
          <p:cNvPr id="66563" name="Picture 4" descr="1-6"/>
          <p:cNvPicPr>
            <a:picLocks noChangeAspect="1"/>
          </p:cNvPicPr>
          <p:nvPr/>
        </p:nvPicPr>
        <p:blipFill>
          <a:blip r:embed="rId1"/>
          <a:stretch>
            <a:fillRect/>
          </a:stretch>
        </p:blipFill>
        <p:spPr>
          <a:xfrm>
            <a:off x="503238" y="1700213"/>
            <a:ext cx="8640762" cy="1687512"/>
          </a:xfrm>
          <a:prstGeom prst="rect">
            <a:avLst/>
          </a:prstGeom>
          <a:noFill/>
          <a:ln w="9525">
            <a:noFill/>
          </a:ln>
        </p:spPr>
      </p:pic>
      <p:sp>
        <p:nvSpPr>
          <p:cNvPr id="66564" name="Rectangle 5"/>
          <p:cNvSpPr/>
          <p:nvPr/>
        </p:nvSpPr>
        <p:spPr>
          <a:xfrm>
            <a:off x="539750" y="1050925"/>
            <a:ext cx="8281988" cy="865188"/>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r>
              <a:rPr lang="zh-CN" altLang="en-US" sz="2800" dirty="0">
                <a:solidFill>
                  <a:srgbClr val="000000"/>
                </a:solidFill>
              </a:rPr>
              <a:t>在</a:t>
            </a:r>
            <a:r>
              <a:rPr lang="en-US" altLang="zh-CN" sz="2800" dirty="0">
                <a:solidFill>
                  <a:srgbClr val="000000"/>
                </a:solidFill>
              </a:rPr>
              <a:t>Amdahl</a:t>
            </a:r>
            <a:r>
              <a:rPr lang="zh-CN" altLang="en-US" sz="2800" dirty="0">
                <a:solidFill>
                  <a:srgbClr val="000000"/>
                </a:solidFill>
              </a:rPr>
              <a:t>定律中，加速比与</a:t>
            </a:r>
            <a:r>
              <a:rPr lang="zh-CN" altLang="en-US" sz="2800" dirty="0">
                <a:solidFill>
                  <a:srgbClr val="A50021"/>
                </a:solidFill>
              </a:rPr>
              <a:t>两个因素</a:t>
            </a:r>
            <a:r>
              <a:rPr lang="zh-CN" altLang="en-US" sz="2800" dirty="0">
                <a:solidFill>
                  <a:srgbClr val="000000"/>
                </a:solidFill>
              </a:rPr>
              <a:t>有关</a:t>
            </a:r>
            <a:endParaRPr lang="zh-CN" altLang="en-US" sz="2800" dirty="0">
              <a:solidFill>
                <a:srgbClr val="A50021"/>
              </a:solidFill>
            </a:endParaRPr>
          </a:p>
        </p:txBody>
      </p:sp>
      <p:graphicFrame>
        <p:nvGraphicFramePr>
          <p:cNvPr id="66565" name="Object 7"/>
          <p:cNvGraphicFramePr>
            <a:graphicFrameLocks noChangeAspect="1"/>
          </p:cNvGraphicFramePr>
          <p:nvPr>
            <p:ph sz="half" idx="2"/>
          </p:nvPr>
        </p:nvGraphicFramePr>
        <p:xfrm>
          <a:off x="1042988" y="3573463"/>
          <a:ext cx="7129462" cy="2722562"/>
        </p:xfrm>
        <a:graphic>
          <a:graphicData uri="http://schemas.openxmlformats.org/presentationml/2006/ole">
            <mc:AlternateContent xmlns:mc="http://schemas.openxmlformats.org/markup-compatibility/2006">
              <mc:Choice xmlns:v="urn:schemas-microsoft-com:vml" Requires="v">
                <p:oleObj spid="_x0000_s3077" name="" r:id="rId2" imgW="3530600" imgH="1473200" progId="Equation.DSMT4">
                  <p:embed/>
                </p:oleObj>
              </mc:Choice>
              <mc:Fallback>
                <p:oleObj name="" r:id="rId2" imgW="3530600" imgH="1473200" progId="Equation.DSMT4">
                  <p:embed/>
                  <p:pic>
                    <p:nvPicPr>
                      <p:cNvPr id="0" name="图片 3076"/>
                      <p:cNvPicPr/>
                      <p:nvPr/>
                    </p:nvPicPr>
                    <p:blipFill>
                      <a:blip r:embed="rId3"/>
                      <a:srcRect/>
                      <a:stretch>
                        <a:fillRect/>
                      </a:stretch>
                    </p:blipFill>
                    <p:spPr>
                      <a:xfrm>
                        <a:off x="1042988" y="3573463"/>
                        <a:ext cx="7129462" cy="2722562"/>
                      </a:xfrm>
                      <a:prstGeom prst="rect">
                        <a:avLst/>
                      </a:prstGeom>
                      <a:noFill/>
                      <a:ln w="38100">
                        <a:miter/>
                      </a:ln>
                    </p:spPr>
                  </p:pic>
                </p:oleObj>
              </mc:Fallback>
            </mc:AlternateContent>
          </a:graphicData>
        </a:graphic>
      </p:graphicFrame>
      <p:pic>
        <p:nvPicPr>
          <p:cNvPr id="66566" name="Picture 7"/>
          <p:cNvPicPr>
            <a:picLocks noChangeAspect="1"/>
          </p:cNvPicPr>
          <p:nvPr/>
        </p:nvPicPr>
        <p:blipFill>
          <a:blip r:embed="rId4"/>
          <a:stretch>
            <a:fillRect/>
          </a:stretch>
        </p:blipFill>
        <p:spPr>
          <a:xfrm>
            <a:off x="5219700" y="3608388"/>
            <a:ext cx="3168650" cy="757237"/>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3"/>
          <p:cNvSpPr>
            <a:spLocks noGrp="1"/>
          </p:cNvSpPr>
          <p:nvPr>
            <p:ph idx="1"/>
          </p:nvPr>
        </p:nvSpPr>
        <p:spPr>
          <a:xfrm>
            <a:off x="611188" y="1341438"/>
            <a:ext cx="8137525" cy="2016125"/>
          </a:xfrm>
          <a:ln/>
        </p:spPr>
        <p:txBody>
          <a:bodyPr vert="horz" wrap="square" lIns="91440" tIns="45720" rIns="91440" bIns="45720" anchor="t" anchorCtr="0"/>
          <a:p>
            <a:pPr eaLnBrk="1" hangingPunct="1">
              <a:lnSpc>
                <a:spcPct val="90000"/>
              </a:lnSpc>
            </a:pPr>
            <a:r>
              <a:rPr lang="zh-CN" altLang="en-US" sz="2800" dirty="0"/>
              <a:t>例</a:t>
            </a:r>
            <a:r>
              <a:rPr lang="en-US" altLang="zh-CN" sz="2800" dirty="0"/>
              <a:t>1</a:t>
            </a:r>
            <a:r>
              <a:rPr lang="zh-CN" altLang="en-US" sz="2800" dirty="0"/>
              <a:t>：设系统中某部件的处理时间占整个运行时间的</a:t>
            </a:r>
            <a:r>
              <a:rPr lang="en-US" altLang="zh-CN" sz="2800" dirty="0"/>
              <a:t>40%</a:t>
            </a:r>
            <a:r>
              <a:rPr lang="zh-CN" altLang="en-US" sz="2800" dirty="0"/>
              <a:t>，如果将该部件的处理速度加快到</a:t>
            </a:r>
            <a:r>
              <a:rPr lang="en-US" altLang="zh-CN" sz="2800" dirty="0"/>
              <a:t>10</a:t>
            </a:r>
            <a:r>
              <a:rPr lang="zh-CN" altLang="en-US" sz="2800" dirty="0"/>
              <a:t>倍，则采用加快措施后能使整个系统的性能提高多少？</a:t>
            </a:r>
            <a:endParaRPr lang="zh-CN" altLang="en-US" sz="2800" dirty="0"/>
          </a:p>
        </p:txBody>
      </p:sp>
      <p:sp>
        <p:nvSpPr>
          <p:cNvPr id="768005" name="Rectangle 5"/>
          <p:cNvSpPr/>
          <p:nvPr/>
        </p:nvSpPr>
        <p:spPr>
          <a:xfrm>
            <a:off x="611188" y="3717925"/>
            <a:ext cx="8137525" cy="2519363"/>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lnSpc>
                <a:spcPct val="90000"/>
              </a:lnSpc>
            </a:pPr>
            <a:r>
              <a:rPr lang="zh-CN" altLang="en-US" sz="2800" dirty="0">
                <a:solidFill>
                  <a:schemeClr val="tx1"/>
                </a:solidFill>
              </a:rPr>
              <a:t>例</a:t>
            </a:r>
            <a:r>
              <a:rPr lang="en-US" altLang="zh-CN" sz="2800" dirty="0">
                <a:solidFill>
                  <a:schemeClr val="tx1"/>
                </a:solidFill>
              </a:rPr>
              <a:t>2</a:t>
            </a:r>
            <a:r>
              <a:rPr lang="zh-CN" altLang="en-US" sz="2800" dirty="0">
                <a:solidFill>
                  <a:schemeClr val="tx1"/>
                </a:solidFill>
              </a:rPr>
              <a:t>：设某个测试程序执行过程中，浮点数平方根</a:t>
            </a:r>
            <a:r>
              <a:rPr lang="en-US" altLang="zh-CN" sz="2800" dirty="0">
                <a:solidFill>
                  <a:schemeClr val="tx1"/>
                </a:solidFill>
              </a:rPr>
              <a:t>FPSQR</a:t>
            </a:r>
            <a:r>
              <a:rPr lang="zh-CN" altLang="en-US" sz="2800" dirty="0">
                <a:solidFill>
                  <a:schemeClr val="tx1"/>
                </a:solidFill>
              </a:rPr>
              <a:t>操作占总执行时间的</a:t>
            </a:r>
            <a:r>
              <a:rPr lang="en-US" altLang="zh-CN" sz="2800" dirty="0">
                <a:solidFill>
                  <a:schemeClr val="tx1"/>
                </a:solidFill>
              </a:rPr>
              <a:t>20%</a:t>
            </a:r>
            <a:r>
              <a:rPr lang="zh-CN" altLang="en-US" sz="2800" dirty="0">
                <a:solidFill>
                  <a:schemeClr val="tx1"/>
                </a:solidFill>
              </a:rPr>
              <a:t>，一种实现方法是用硬件实现</a:t>
            </a:r>
            <a:r>
              <a:rPr lang="en-US" altLang="zh-CN" sz="2800" dirty="0">
                <a:solidFill>
                  <a:schemeClr val="tx1"/>
                </a:solidFill>
              </a:rPr>
              <a:t>FPSQR</a:t>
            </a:r>
            <a:r>
              <a:rPr lang="zh-CN" altLang="en-US" sz="2800" dirty="0">
                <a:solidFill>
                  <a:schemeClr val="tx1"/>
                </a:solidFill>
              </a:rPr>
              <a:t>，使其速度加快到</a:t>
            </a:r>
            <a:r>
              <a:rPr lang="en-US" altLang="zh-CN" sz="2800" dirty="0">
                <a:solidFill>
                  <a:schemeClr val="tx1"/>
                </a:solidFill>
              </a:rPr>
              <a:t>10</a:t>
            </a:r>
            <a:r>
              <a:rPr lang="zh-CN" altLang="en-US" sz="2800" dirty="0">
                <a:solidFill>
                  <a:schemeClr val="tx1"/>
                </a:solidFill>
              </a:rPr>
              <a:t>倍，另一种实现方法是使所有浮点数指令</a:t>
            </a:r>
            <a:r>
              <a:rPr lang="en-US" altLang="zh-CN" sz="2800" dirty="0">
                <a:solidFill>
                  <a:schemeClr val="tx1"/>
                </a:solidFill>
              </a:rPr>
              <a:t>FP</a:t>
            </a:r>
            <a:r>
              <a:rPr lang="zh-CN" altLang="en-US" sz="2800" dirty="0">
                <a:solidFill>
                  <a:schemeClr val="tx1"/>
                </a:solidFill>
              </a:rPr>
              <a:t>速度加快到</a:t>
            </a:r>
            <a:r>
              <a:rPr lang="en-US" altLang="zh-CN" sz="2800" dirty="0">
                <a:solidFill>
                  <a:schemeClr val="tx1"/>
                </a:solidFill>
              </a:rPr>
              <a:t>2</a:t>
            </a:r>
            <a:r>
              <a:rPr lang="zh-CN" altLang="en-US" sz="2800" dirty="0">
                <a:solidFill>
                  <a:schemeClr val="tx1"/>
                </a:solidFill>
              </a:rPr>
              <a:t>倍，同时，设</a:t>
            </a:r>
            <a:r>
              <a:rPr lang="en-US" altLang="zh-CN" sz="2800" dirty="0">
                <a:solidFill>
                  <a:schemeClr val="tx1"/>
                </a:solidFill>
              </a:rPr>
              <a:t>FP</a:t>
            </a:r>
            <a:r>
              <a:rPr lang="zh-CN" altLang="en-US" sz="2800" dirty="0">
                <a:solidFill>
                  <a:schemeClr val="tx1"/>
                </a:solidFill>
              </a:rPr>
              <a:t>指令占整个测试程序执行时间的</a:t>
            </a:r>
            <a:r>
              <a:rPr lang="en-US" altLang="zh-CN" sz="2800" dirty="0">
                <a:solidFill>
                  <a:schemeClr val="tx1"/>
                </a:solidFill>
              </a:rPr>
              <a:t>50%</a:t>
            </a:r>
            <a:r>
              <a:rPr lang="zh-CN" altLang="en-US" sz="2800" dirty="0">
                <a:solidFill>
                  <a:schemeClr val="tx1"/>
                </a:solidFill>
              </a:rPr>
              <a:t>，比较两种方案的优劣。</a:t>
            </a:r>
            <a:endParaRPr lang="zh-CN" altLang="en-US" sz="2800" dirty="0">
              <a:solidFill>
                <a:schemeClr val="tx1"/>
              </a:solidFill>
            </a:endParaRPr>
          </a:p>
        </p:txBody>
      </p:sp>
      <p:pic>
        <p:nvPicPr>
          <p:cNvPr id="4" name="Picture 4"/>
          <p:cNvPicPr>
            <a:picLocks noChangeAspect="1"/>
          </p:cNvPicPr>
          <p:nvPr/>
        </p:nvPicPr>
        <p:blipFill>
          <a:blip r:embed="rId1"/>
          <a:stretch>
            <a:fillRect/>
          </a:stretch>
        </p:blipFill>
        <p:spPr>
          <a:xfrm>
            <a:off x="1331913" y="2566988"/>
            <a:ext cx="7129462" cy="1150937"/>
          </a:xfrm>
          <a:prstGeom prst="rect">
            <a:avLst/>
          </a:prstGeom>
          <a:noFill/>
          <a:ln w="9525">
            <a:noFill/>
          </a:ln>
        </p:spPr>
      </p:pic>
      <p:pic>
        <p:nvPicPr>
          <p:cNvPr id="5" name="图片 1"/>
          <p:cNvPicPr>
            <a:picLocks noChangeAspect="1"/>
          </p:cNvPicPr>
          <p:nvPr/>
        </p:nvPicPr>
        <p:blipFill>
          <a:blip r:embed="rId2"/>
          <a:stretch>
            <a:fillRect/>
          </a:stretch>
        </p:blipFill>
        <p:spPr>
          <a:xfrm>
            <a:off x="250825" y="3492500"/>
            <a:ext cx="8340725" cy="3340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68005"/>
                                        </p:tgtEl>
                                        <p:attrNameLst>
                                          <p:attrName>style.visibility</p:attrName>
                                        </p:attrNameLst>
                                      </p:cBhvr>
                                      <p:to>
                                        <p:strVal val="visible"/>
                                      </p:to>
                                    </p:set>
                                    <p:animEffect transition="in" filter="blinds(horizontal)">
                                      <p:cBhvr>
                                        <p:cTn id="13" dur="500"/>
                                        <p:tgtEl>
                                          <p:spTgt spid="76800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a:xfrm>
            <a:off x="395288" y="333375"/>
            <a:ext cx="7772400" cy="1143000"/>
          </a:xfrm>
          <a:ln/>
        </p:spPr>
        <p:txBody>
          <a:bodyPr vert="horz" wrap="square" lIns="91440" tIns="45720" rIns="91440" bIns="45720" anchor="b" anchorCtr="0"/>
          <a:p>
            <a:pPr eaLnBrk="1" hangingPunct="1"/>
            <a:r>
              <a:rPr lang="en-US" altLang="zh-CN" sz="3600" dirty="0"/>
              <a:t>CPU</a:t>
            </a:r>
            <a:r>
              <a:rPr lang="zh-CN" altLang="en-US" sz="3600" dirty="0"/>
              <a:t>性能公式</a:t>
            </a:r>
            <a:endParaRPr lang="zh-CN" altLang="en-US" sz="3600" dirty="0"/>
          </a:p>
        </p:txBody>
      </p:sp>
      <p:sp>
        <p:nvSpPr>
          <p:cNvPr id="69635" name="Rectangle 3"/>
          <p:cNvSpPr>
            <a:spLocks noGrp="1"/>
          </p:cNvSpPr>
          <p:nvPr>
            <p:ph type="body" sz="half" idx="1"/>
          </p:nvPr>
        </p:nvSpPr>
        <p:spPr>
          <a:xfrm>
            <a:off x="539750" y="1628775"/>
            <a:ext cx="7537450" cy="1439863"/>
          </a:xfrm>
          <a:ln/>
        </p:spPr>
        <p:txBody>
          <a:bodyPr vert="horz" wrap="square" lIns="91440" tIns="45720" rIns="91440" bIns="45720" anchor="t" anchorCtr="0"/>
          <a:p>
            <a:pPr eaLnBrk="1" hangingPunct="1">
              <a:lnSpc>
                <a:spcPct val="90000"/>
              </a:lnSpc>
              <a:buClr>
                <a:srgbClr val="A50021"/>
              </a:buClr>
              <a:buSzPct val="75000"/>
              <a:buFont typeface="Wingdings" panose="05000000000000000000" pitchFamily="2" charset="2"/>
            </a:pPr>
            <a:r>
              <a:rPr lang="en-US" altLang="zh-CN" sz="2800" dirty="0">
                <a:solidFill>
                  <a:srgbClr val="A50021"/>
                </a:solidFill>
              </a:rPr>
              <a:t>CPU</a:t>
            </a:r>
            <a:r>
              <a:rPr lang="zh-CN" altLang="en-US" sz="2800" dirty="0">
                <a:solidFill>
                  <a:srgbClr val="A50021"/>
                </a:solidFill>
                <a:latin typeface="宋体" panose="02010600030101010101" pitchFamily="2" charset="-122"/>
              </a:rPr>
              <a:t>性能取决三个要素</a:t>
            </a:r>
            <a:r>
              <a:rPr lang="zh-CN" altLang="en-US" sz="2800" dirty="0">
                <a:latin typeface="宋体" panose="02010600030101010101" pitchFamily="2" charset="-122"/>
              </a:rPr>
              <a:t>：时钟频率</a:t>
            </a:r>
            <a:r>
              <a:rPr lang="en-US" altLang="zh-CN" sz="2800" dirty="0">
                <a:solidFill>
                  <a:srgbClr val="A50021"/>
                </a:solidFill>
              </a:rPr>
              <a:t>f</a:t>
            </a:r>
            <a:r>
              <a:rPr lang="zh-CN" altLang="en-US" sz="2800" dirty="0">
                <a:latin typeface="宋体" panose="02010600030101010101" pitchFamily="2" charset="-122"/>
              </a:rPr>
              <a:t>；每条指令时钟周期数；指令条数</a:t>
            </a:r>
            <a:r>
              <a:rPr lang="en-US" altLang="zh-CN" sz="2800" dirty="0">
                <a:solidFill>
                  <a:srgbClr val="A50021"/>
                </a:solidFill>
              </a:rPr>
              <a:t>IC</a:t>
            </a:r>
            <a:r>
              <a:rPr lang="zh-CN" altLang="en-US" sz="2800" dirty="0">
                <a:latin typeface="宋体" panose="02010600030101010101" pitchFamily="2" charset="-122"/>
              </a:rPr>
              <a:t>。时钟周期</a:t>
            </a:r>
            <a:r>
              <a:rPr lang="en-US" altLang="zh-CN" sz="2800" dirty="0">
                <a:solidFill>
                  <a:srgbClr val="A50021"/>
                </a:solidFill>
              </a:rPr>
              <a:t>T=1/f</a:t>
            </a:r>
            <a:r>
              <a:rPr lang="zh-CN" altLang="en-US" sz="2800" dirty="0">
                <a:solidFill>
                  <a:srgbClr val="A50021"/>
                </a:solidFill>
              </a:rPr>
              <a:t>。</a:t>
            </a:r>
            <a:endParaRPr lang="zh-CN" altLang="en-US" sz="2800" dirty="0">
              <a:solidFill>
                <a:srgbClr val="A50021"/>
              </a:solidFill>
            </a:endParaRPr>
          </a:p>
          <a:p>
            <a:pPr eaLnBrk="1" hangingPunct="1">
              <a:lnSpc>
                <a:spcPct val="90000"/>
              </a:lnSpc>
              <a:buClr>
                <a:srgbClr val="A50021"/>
              </a:buClr>
              <a:buSzPct val="75000"/>
              <a:buFont typeface="Wingdings" panose="05000000000000000000" pitchFamily="2" charset="2"/>
            </a:pPr>
            <a:r>
              <a:rPr lang="zh-CN" altLang="en-US" sz="2800" dirty="0">
                <a:solidFill>
                  <a:srgbClr val="A50021"/>
                </a:solidFill>
              </a:rPr>
              <a:t>一个程序执行所需的</a:t>
            </a:r>
            <a:r>
              <a:rPr lang="en-US" altLang="zh-CN" sz="2800" dirty="0">
                <a:solidFill>
                  <a:srgbClr val="A50021"/>
                </a:solidFill>
              </a:rPr>
              <a:t>CPU</a:t>
            </a:r>
            <a:r>
              <a:rPr lang="zh-CN" altLang="en-US" sz="2800" dirty="0">
                <a:solidFill>
                  <a:srgbClr val="A50021"/>
                </a:solidFill>
              </a:rPr>
              <a:t>时间如下：</a:t>
            </a:r>
            <a:endParaRPr lang="zh-CN" altLang="en-US" sz="2800" dirty="0">
              <a:latin typeface="宋体" panose="02010600030101010101" pitchFamily="2" charset="-122"/>
            </a:endParaRPr>
          </a:p>
        </p:txBody>
      </p:sp>
      <p:graphicFrame>
        <p:nvGraphicFramePr>
          <p:cNvPr id="69636" name="Object 4"/>
          <p:cNvGraphicFramePr>
            <a:graphicFrameLocks noChangeAspect="1"/>
          </p:cNvGraphicFramePr>
          <p:nvPr>
            <p:ph sz="half" idx="2"/>
          </p:nvPr>
        </p:nvGraphicFramePr>
        <p:xfrm>
          <a:off x="1042988" y="3213100"/>
          <a:ext cx="7489825" cy="3314700"/>
        </p:xfrm>
        <a:graphic>
          <a:graphicData uri="http://schemas.openxmlformats.org/presentationml/2006/ole">
            <mc:AlternateContent xmlns:mc="http://schemas.openxmlformats.org/markup-compatibility/2006">
              <mc:Choice xmlns:v="urn:schemas-microsoft-com:vml" Requires="v">
                <p:oleObj spid="_x0000_s3079" name="" r:id="rId1" imgW="4305300" imgH="1905000" progId="Equation.DSMT4">
                  <p:embed/>
                </p:oleObj>
              </mc:Choice>
              <mc:Fallback>
                <p:oleObj name="" r:id="rId1" imgW="4305300" imgH="1905000" progId="Equation.DSMT4">
                  <p:embed/>
                  <p:pic>
                    <p:nvPicPr>
                      <p:cNvPr id="0" name="图片 3078"/>
                      <p:cNvPicPr/>
                      <p:nvPr/>
                    </p:nvPicPr>
                    <p:blipFill>
                      <a:blip r:embed="rId2"/>
                      <a:srcRect/>
                      <a:stretch>
                        <a:fillRect/>
                      </a:stretch>
                    </p:blipFill>
                    <p:spPr>
                      <a:xfrm>
                        <a:off x="1042988" y="3213100"/>
                        <a:ext cx="7489825" cy="3314700"/>
                      </a:xfrm>
                      <a:prstGeom prst="rect">
                        <a:avLst/>
                      </a:prstGeom>
                      <a:noFill/>
                      <a:ln w="38100">
                        <a:miter/>
                      </a:ln>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0658" name="Object 4"/>
          <p:cNvGraphicFramePr>
            <a:graphicFrameLocks noChangeAspect="1"/>
          </p:cNvGraphicFramePr>
          <p:nvPr>
            <p:ph idx="1"/>
          </p:nvPr>
        </p:nvGraphicFramePr>
        <p:xfrm>
          <a:off x="1331913" y="1341438"/>
          <a:ext cx="6548437" cy="4608512"/>
        </p:xfrm>
        <a:graphic>
          <a:graphicData uri="http://schemas.openxmlformats.org/presentationml/2006/ole">
            <mc:AlternateContent xmlns:mc="http://schemas.openxmlformats.org/markup-compatibility/2006">
              <mc:Choice xmlns:v="urn:schemas-microsoft-com:vml" Requires="v">
                <p:oleObj spid="_x0000_s3078" name="" r:id="rId1" imgW="3771900" imgH="2654300" progId="Equation.DSMT4">
                  <p:embed/>
                </p:oleObj>
              </mc:Choice>
              <mc:Fallback>
                <p:oleObj name="" r:id="rId1" imgW="3771900" imgH="2654300" progId="Equation.DSMT4">
                  <p:embed/>
                  <p:pic>
                    <p:nvPicPr>
                      <p:cNvPr id="0" name="图片 3077"/>
                      <p:cNvPicPr/>
                      <p:nvPr/>
                    </p:nvPicPr>
                    <p:blipFill>
                      <a:blip r:embed="rId2"/>
                      <a:srcRect/>
                      <a:stretch>
                        <a:fillRect/>
                      </a:stretch>
                    </p:blipFill>
                    <p:spPr>
                      <a:xfrm>
                        <a:off x="1331913" y="1341438"/>
                        <a:ext cx="6548437" cy="4608512"/>
                      </a:xfrm>
                      <a:prstGeom prst="rect">
                        <a:avLst/>
                      </a:prstGeom>
                      <a:noFill/>
                      <a:ln w="38100">
                        <a:miter/>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4"/>
          <p:cNvSpPr/>
          <p:nvPr/>
        </p:nvSpPr>
        <p:spPr>
          <a:xfrm>
            <a:off x="755650" y="1484313"/>
            <a:ext cx="8137525" cy="2232025"/>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lnSpc>
                <a:spcPct val="90000"/>
              </a:lnSpc>
            </a:pPr>
            <a:r>
              <a:rPr lang="zh-CN" altLang="en-US" sz="2400" dirty="0">
                <a:solidFill>
                  <a:srgbClr val="000000"/>
                </a:solidFill>
              </a:rPr>
              <a:t>例</a:t>
            </a:r>
            <a:r>
              <a:rPr lang="en-US" altLang="zh-CN" sz="2400" dirty="0">
                <a:solidFill>
                  <a:srgbClr val="000000"/>
                </a:solidFill>
              </a:rPr>
              <a:t>3</a:t>
            </a:r>
            <a:r>
              <a:rPr lang="zh-CN" altLang="en-US" sz="2400" dirty="0">
                <a:solidFill>
                  <a:srgbClr val="000000"/>
                </a:solidFill>
              </a:rPr>
              <a:t>：在一个程序中，如果浮点操作</a:t>
            </a:r>
            <a:r>
              <a:rPr lang="en-US" altLang="zh-CN" sz="2400" dirty="0">
                <a:solidFill>
                  <a:srgbClr val="000000"/>
                </a:solidFill>
              </a:rPr>
              <a:t>FP</a:t>
            </a:r>
            <a:r>
              <a:rPr lang="zh-CN" altLang="en-US" sz="2400" dirty="0">
                <a:solidFill>
                  <a:srgbClr val="000000"/>
                </a:solidFill>
              </a:rPr>
              <a:t>的比例为</a:t>
            </a:r>
            <a:r>
              <a:rPr lang="en-US" altLang="zh-CN" sz="2400" dirty="0">
                <a:solidFill>
                  <a:srgbClr val="000000"/>
                </a:solidFill>
              </a:rPr>
              <a:t>25%</a:t>
            </a:r>
            <a:r>
              <a:rPr lang="zh-CN" altLang="en-US" sz="2400" dirty="0">
                <a:solidFill>
                  <a:srgbClr val="000000"/>
                </a:solidFill>
              </a:rPr>
              <a:t>，</a:t>
            </a:r>
            <a:r>
              <a:rPr lang="en-US" altLang="zh-CN" sz="2400" dirty="0">
                <a:solidFill>
                  <a:srgbClr val="000000"/>
                </a:solidFill>
              </a:rPr>
              <a:t>FP</a:t>
            </a:r>
            <a:r>
              <a:rPr lang="zh-CN" altLang="en-US" sz="2400" dirty="0">
                <a:solidFill>
                  <a:srgbClr val="000000"/>
                </a:solidFill>
              </a:rPr>
              <a:t>的</a:t>
            </a:r>
            <a:r>
              <a:rPr lang="en-US" altLang="zh-CN" sz="2400" dirty="0">
                <a:solidFill>
                  <a:srgbClr val="000000"/>
                </a:solidFill>
              </a:rPr>
              <a:t>CPI</a:t>
            </a:r>
            <a:r>
              <a:rPr lang="zh-CN" altLang="en-US" sz="2400" dirty="0">
                <a:solidFill>
                  <a:srgbClr val="000000"/>
                </a:solidFill>
              </a:rPr>
              <a:t>为</a:t>
            </a:r>
            <a:r>
              <a:rPr lang="en-US" altLang="zh-CN" sz="2400" dirty="0">
                <a:solidFill>
                  <a:srgbClr val="000000"/>
                </a:solidFill>
              </a:rPr>
              <a:t>4</a:t>
            </a:r>
            <a:r>
              <a:rPr lang="zh-CN" altLang="en-US" sz="2400" dirty="0">
                <a:solidFill>
                  <a:srgbClr val="000000"/>
                </a:solidFill>
              </a:rPr>
              <a:t>，其他指令的</a:t>
            </a:r>
            <a:r>
              <a:rPr lang="en-US" altLang="zh-CN" sz="2400" dirty="0">
                <a:solidFill>
                  <a:srgbClr val="000000"/>
                </a:solidFill>
              </a:rPr>
              <a:t>CPI</a:t>
            </a:r>
            <a:r>
              <a:rPr lang="zh-CN" altLang="en-US" sz="2400" dirty="0">
                <a:solidFill>
                  <a:srgbClr val="000000"/>
                </a:solidFill>
              </a:rPr>
              <a:t>为</a:t>
            </a:r>
            <a:r>
              <a:rPr lang="en-US" altLang="zh-CN" sz="2400" dirty="0">
                <a:solidFill>
                  <a:srgbClr val="000000"/>
                </a:solidFill>
              </a:rPr>
              <a:t>1.33</a:t>
            </a:r>
            <a:r>
              <a:rPr lang="zh-CN" altLang="en-US" sz="2400" dirty="0">
                <a:solidFill>
                  <a:srgbClr val="000000"/>
                </a:solidFill>
              </a:rPr>
              <a:t>。浮点开平方根操作</a:t>
            </a:r>
            <a:r>
              <a:rPr lang="en-US" altLang="zh-CN" sz="2400" dirty="0">
                <a:solidFill>
                  <a:srgbClr val="000000"/>
                </a:solidFill>
              </a:rPr>
              <a:t>FPSQR</a:t>
            </a:r>
            <a:r>
              <a:rPr lang="zh-CN" altLang="en-US" sz="2400" dirty="0">
                <a:solidFill>
                  <a:srgbClr val="000000"/>
                </a:solidFill>
              </a:rPr>
              <a:t>比例为</a:t>
            </a:r>
            <a:r>
              <a:rPr lang="en-US" altLang="zh-CN" sz="2400" dirty="0">
                <a:solidFill>
                  <a:srgbClr val="000000"/>
                </a:solidFill>
              </a:rPr>
              <a:t>2%</a:t>
            </a:r>
            <a:r>
              <a:rPr lang="zh-CN" altLang="en-US" sz="2400" dirty="0">
                <a:solidFill>
                  <a:srgbClr val="000000"/>
                </a:solidFill>
              </a:rPr>
              <a:t>，</a:t>
            </a:r>
            <a:r>
              <a:rPr lang="en-US" altLang="zh-CN" sz="2400" dirty="0">
                <a:solidFill>
                  <a:srgbClr val="000000"/>
                </a:solidFill>
              </a:rPr>
              <a:t>FPSQR</a:t>
            </a:r>
            <a:r>
              <a:rPr lang="zh-CN" altLang="en-US" sz="2400" dirty="0">
                <a:solidFill>
                  <a:srgbClr val="000000"/>
                </a:solidFill>
              </a:rPr>
              <a:t>的</a:t>
            </a:r>
            <a:r>
              <a:rPr lang="en-US" altLang="zh-CN" sz="2400" dirty="0">
                <a:solidFill>
                  <a:srgbClr val="000000"/>
                </a:solidFill>
              </a:rPr>
              <a:t>CPI</a:t>
            </a:r>
            <a:r>
              <a:rPr lang="zh-CN" altLang="en-US" sz="2400" dirty="0">
                <a:solidFill>
                  <a:srgbClr val="000000"/>
                </a:solidFill>
              </a:rPr>
              <a:t>为</a:t>
            </a:r>
            <a:r>
              <a:rPr lang="en-US" altLang="zh-CN" sz="2400" dirty="0">
                <a:solidFill>
                  <a:srgbClr val="000000"/>
                </a:solidFill>
              </a:rPr>
              <a:t>20</a:t>
            </a:r>
            <a:r>
              <a:rPr lang="zh-CN" altLang="en-US" sz="2400" dirty="0">
                <a:solidFill>
                  <a:srgbClr val="000000"/>
                </a:solidFill>
              </a:rPr>
              <a:t>。如有两种方案，分别把</a:t>
            </a:r>
            <a:r>
              <a:rPr lang="en-US" altLang="zh-CN" sz="2400" dirty="0">
                <a:solidFill>
                  <a:srgbClr val="000000"/>
                </a:solidFill>
              </a:rPr>
              <a:t>FPSQR</a:t>
            </a:r>
            <a:r>
              <a:rPr lang="zh-CN" altLang="en-US" sz="2400" dirty="0">
                <a:solidFill>
                  <a:srgbClr val="000000"/>
                </a:solidFill>
              </a:rPr>
              <a:t>操作的</a:t>
            </a:r>
            <a:r>
              <a:rPr lang="en-US" altLang="zh-CN" sz="2400" dirty="0">
                <a:solidFill>
                  <a:srgbClr val="000000"/>
                </a:solidFill>
              </a:rPr>
              <a:t>CPI</a:t>
            </a:r>
            <a:r>
              <a:rPr lang="zh-CN" altLang="en-US" sz="2400" dirty="0">
                <a:solidFill>
                  <a:srgbClr val="000000"/>
                </a:solidFill>
              </a:rPr>
              <a:t>和所有</a:t>
            </a:r>
            <a:r>
              <a:rPr lang="en-US" altLang="zh-CN" sz="2400" dirty="0">
                <a:solidFill>
                  <a:srgbClr val="000000"/>
                </a:solidFill>
              </a:rPr>
              <a:t>FP</a:t>
            </a:r>
            <a:r>
              <a:rPr lang="zh-CN" altLang="en-US" sz="2400" dirty="0">
                <a:solidFill>
                  <a:srgbClr val="000000"/>
                </a:solidFill>
              </a:rPr>
              <a:t>操作的</a:t>
            </a:r>
            <a:r>
              <a:rPr lang="en-US" altLang="zh-CN" sz="2400" dirty="0">
                <a:solidFill>
                  <a:srgbClr val="000000"/>
                </a:solidFill>
              </a:rPr>
              <a:t>CPI</a:t>
            </a:r>
            <a:r>
              <a:rPr lang="zh-CN" altLang="en-US" sz="2400" dirty="0">
                <a:solidFill>
                  <a:srgbClr val="000000"/>
                </a:solidFill>
              </a:rPr>
              <a:t>均减至</a:t>
            </a:r>
            <a:r>
              <a:rPr lang="en-US" altLang="zh-CN" sz="2400" dirty="0">
                <a:solidFill>
                  <a:srgbClr val="000000"/>
                </a:solidFill>
              </a:rPr>
              <a:t>2</a:t>
            </a:r>
            <a:r>
              <a:rPr lang="zh-CN" altLang="en-US" sz="2400" dirty="0">
                <a:solidFill>
                  <a:srgbClr val="000000"/>
                </a:solidFill>
              </a:rPr>
              <a:t>，试利用</a:t>
            </a:r>
            <a:r>
              <a:rPr lang="en-US" altLang="zh-CN" sz="2400" dirty="0">
                <a:solidFill>
                  <a:srgbClr val="000000"/>
                </a:solidFill>
              </a:rPr>
              <a:t>CPU</a:t>
            </a:r>
            <a:r>
              <a:rPr lang="zh-CN" altLang="en-US" sz="2400" dirty="0">
                <a:solidFill>
                  <a:srgbClr val="000000"/>
                </a:solidFill>
              </a:rPr>
              <a:t>性能公式分析这两种方案的优劣</a:t>
            </a:r>
            <a:endParaRPr lang="zh-CN" altLang="en-US" sz="2400" dirty="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4"/>
          <p:cNvSpPr/>
          <p:nvPr/>
        </p:nvSpPr>
        <p:spPr>
          <a:xfrm>
            <a:off x="684213" y="1196975"/>
            <a:ext cx="7993062" cy="5400675"/>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lnSpc>
                <a:spcPct val="90000"/>
              </a:lnSpc>
            </a:pPr>
            <a:r>
              <a:rPr lang="zh-CN" altLang="en-US" sz="2400" dirty="0">
                <a:solidFill>
                  <a:srgbClr val="000000"/>
                </a:solidFill>
              </a:rPr>
              <a:t>例</a:t>
            </a:r>
            <a:r>
              <a:rPr lang="en-US" altLang="zh-CN" sz="2400" dirty="0">
                <a:solidFill>
                  <a:srgbClr val="000000"/>
                </a:solidFill>
              </a:rPr>
              <a:t>4</a:t>
            </a:r>
            <a:r>
              <a:rPr lang="zh-CN" altLang="en-US" sz="2400" dirty="0">
                <a:solidFill>
                  <a:srgbClr val="000000"/>
                </a:solidFill>
              </a:rPr>
              <a:t>：设有两台机器</a:t>
            </a:r>
            <a:r>
              <a:rPr lang="en-US" altLang="zh-CN" sz="2400" dirty="0">
                <a:solidFill>
                  <a:srgbClr val="000000"/>
                </a:solidFill>
              </a:rPr>
              <a:t>A</a:t>
            </a:r>
            <a:r>
              <a:rPr lang="zh-CN" altLang="en-US" sz="2400" dirty="0">
                <a:solidFill>
                  <a:srgbClr val="000000"/>
                </a:solidFill>
              </a:rPr>
              <a:t>和</a:t>
            </a:r>
            <a:r>
              <a:rPr lang="en-US" altLang="zh-CN" sz="2400" dirty="0">
                <a:solidFill>
                  <a:srgbClr val="000000"/>
                </a:solidFill>
              </a:rPr>
              <a:t>B</a:t>
            </a:r>
            <a:r>
              <a:rPr lang="zh-CN" altLang="en-US" sz="2400" dirty="0">
                <a:solidFill>
                  <a:srgbClr val="000000"/>
                </a:solidFill>
              </a:rPr>
              <a:t>，对条件转移指令的处理采用不同方法。</a:t>
            </a:r>
            <a:r>
              <a:rPr lang="en-US" altLang="zh-CN" sz="2400" dirty="0">
                <a:solidFill>
                  <a:srgbClr val="000000"/>
                </a:solidFill>
              </a:rPr>
              <a:t>CPU</a:t>
            </a:r>
            <a:r>
              <a:rPr lang="en-US" altLang="zh-CN" sz="2400" baseline="-25000" dirty="0">
                <a:solidFill>
                  <a:srgbClr val="000000"/>
                </a:solidFill>
              </a:rPr>
              <a:t>A</a:t>
            </a:r>
            <a:r>
              <a:rPr lang="zh-CN" altLang="en-US" sz="2400" dirty="0">
                <a:solidFill>
                  <a:srgbClr val="000000"/>
                </a:solidFill>
              </a:rPr>
              <a:t>采用一条比较指令来设置相应的条件码，由紧随其后的一条转移指令对此条件码进行测试，以确定是否进行转移。显然，实现一条条件转移要执行比较和测试两条指令。</a:t>
            </a:r>
            <a:r>
              <a:rPr lang="en-US" altLang="zh-CN" sz="2400" dirty="0">
                <a:solidFill>
                  <a:srgbClr val="000000"/>
                </a:solidFill>
              </a:rPr>
              <a:t>CPU</a:t>
            </a:r>
            <a:r>
              <a:rPr lang="en-US" altLang="zh-CN" sz="2400" baseline="-25000" dirty="0">
                <a:solidFill>
                  <a:srgbClr val="000000"/>
                </a:solidFill>
              </a:rPr>
              <a:t>B</a:t>
            </a:r>
            <a:r>
              <a:rPr lang="zh-CN" altLang="en-US" sz="2400" dirty="0">
                <a:solidFill>
                  <a:srgbClr val="000000"/>
                </a:solidFill>
              </a:rPr>
              <a:t>采用比较功能和判别是否实现转移功能合在一条指令的方法，这样实现一条条件转移只需一条指令就可完成。假设在这两台机器的指令系统中，执行条件转移指令均需</a:t>
            </a:r>
            <a:r>
              <a:rPr lang="en-US" altLang="zh-CN" sz="2400" dirty="0">
                <a:solidFill>
                  <a:srgbClr val="000000"/>
                </a:solidFill>
              </a:rPr>
              <a:t>2</a:t>
            </a:r>
            <a:r>
              <a:rPr lang="zh-CN" altLang="en-US" sz="2400" dirty="0">
                <a:solidFill>
                  <a:srgbClr val="000000"/>
                </a:solidFill>
              </a:rPr>
              <a:t>个时钟周期，而其他指令只需一个时钟周期。又假设在</a:t>
            </a:r>
            <a:r>
              <a:rPr lang="en-US" altLang="zh-CN" sz="2400" dirty="0">
                <a:solidFill>
                  <a:srgbClr val="000000"/>
                </a:solidFill>
              </a:rPr>
              <a:t>CPU</a:t>
            </a:r>
            <a:r>
              <a:rPr lang="en-US" altLang="zh-CN" sz="2400" baseline="-25000" dirty="0">
                <a:solidFill>
                  <a:srgbClr val="000000"/>
                </a:solidFill>
              </a:rPr>
              <a:t>A</a:t>
            </a:r>
            <a:r>
              <a:rPr lang="zh-CN" altLang="en-US" sz="2400" dirty="0">
                <a:solidFill>
                  <a:srgbClr val="000000"/>
                </a:solidFill>
              </a:rPr>
              <a:t>中，条件转移指令占总执行指令条数的</a:t>
            </a:r>
            <a:r>
              <a:rPr lang="en-US" altLang="zh-CN" sz="2400" dirty="0">
                <a:solidFill>
                  <a:srgbClr val="000000"/>
                </a:solidFill>
              </a:rPr>
              <a:t>20%</a:t>
            </a:r>
            <a:r>
              <a:rPr lang="zh-CN" altLang="en-US" sz="2400" dirty="0">
                <a:solidFill>
                  <a:srgbClr val="000000"/>
                </a:solidFill>
              </a:rPr>
              <a:t>。由于每条转移指令都需要一条比较指令，所以比较指令也将占</a:t>
            </a:r>
            <a:r>
              <a:rPr lang="en-US" altLang="zh-CN" sz="2400" dirty="0">
                <a:solidFill>
                  <a:srgbClr val="000000"/>
                </a:solidFill>
              </a:rPr>
              <a:t>20%</a:t>
            </a:r>
            <a:r>
              <a:rPr lang="zh-CN" altLang="en-US" sz="2400" dirty="0">
                <a:solidFill>
                  <a:srgbClr val="000000"/>
                </a:solidFill>
              </a:rPr>
              <a:t>。由于</a:t>
            </a:r>
            <a:r>
              <a:rPr lang="en-US" altLang="zh-CN" sz="2400" dirty="0">
                <a:solidFill>
                  <a:srgbClr val="000000"/>
                </a:solidFill>
              </a:rPr>
              <a:t>CPU</a:t>
            </a:r>
            <a:r>
              <a:rPr lang="en-US" altLang="zh-CN" sz="2400" baseline="-25000" dirty="0">
                <a:solidFill>
                  <a:srgbClr val="000000"/>
                </a:solidFill>
              </a:rPr>
              <a:t>B</a:t>
            </a:r>
            <a:r>
              <a:rPr lang="zh-CN" altLang="en-US" sz="2400" dirty="0">
                <a:solidFill>
                  <a:srgbClr val="000000"/>
                </a:solidFill>
              </a:rPr>
              <a:t>在转移指令中包含了比较功能，因此它的时钟周期就比</a:t>
            </a:r>
            <a:r>
              <a:rPr lang="en-US" altLang="zh-CN" sz="2400" dirty="0">
                <a:solidFill>
                  <a:srgbClr val="000000"/>
                </a:solidFill>
              </a:rPr>
              <a:t>CPU</a:t>
            </a:r>
            <a:r>
              <a:rPr lang="en-US" altLang="zh-CN" sz="2400" baseline="-25000" dirty="0">
                <a:solidFill>
                  <a:srgbClr val="000000"/>
                </a:solidFill>
              </a:rPr>
              <a:t>A</a:t>
            </a:r>
            <a:r>
              <a:rPr lang="zh-CN" altLang="en-US" sz="2400" dirty="0">
                <a:solidFill>
                  <a:srgbClr val="000000"/>
                </a:solidFill>
              </a:rPr>
              <a:t>要慢</a:t>
            </a:r>
            <a:r>
              <a:rPr lang="en-US" altLang="zh-CN" sz="2400" dirty="0">
                <a:solidFill>
                  <a:srgbClr val="000000"/>
                </a:solidFill>
              </a:rPr>
              <a:t>25%</a:t>
            </a:r>
            <a:r>
              <a:rPr lang="zh-CN" altLang="en-US" sz="2400" dirty="0">
                <a:solidFill>
                  <a:srgbClr val="000000"/>
                </a:solidFill>
              </a:rPr>
              <a:t>，现完成同一功能，比较</a:t>
            </a:r>
            <a:r>
              <a:rPr lang="en-US" altLang="zh-CN" sz="2400" dirty="0">
                <a:solidFill>
                  <a:srgbClr val="000000"/>
                </a:solidFill>
              </a:rPr>
              <a:t>CPU</a:t>
            </a:r>
            <a:r>
              <a:rPr lang="en-US" altLang="zh-CN" sz="2400" baseline="-25000" dirty="0">
                <a:solidFill>
                  <a:srgbClr val="000000"/>
                </a:solidFill>
              </a:rPr>
              <a:t>A</a:t>
            </a:r>
            <a:r>
              <a:rPr lang="zh-CN" altLang="en-US" sz="2400" dirty="0">
                <a:solidFill>
                  <a:srgbClr val="000000"/>
                </a:solidFill>
              </a:rPr>
              <a:t>和</a:t>
            </a:r>
            <a:r>
              <a:rPr lang="en-US" altLang="zh-CN" sz="2400" dirty="0">
                <a:solidFill>
                  <a:srgbClr val="000000"/>
                </a:solidFill>
              </a:rPr>
              <a:t>CPU</a:t>
            </a:r>
            <a:r>
              <a:rPr lang="en-US" altLang="zh-CN" sz="2400" baseline="-25000" dirty="0">
                <a:solidFill>
                  <a:srgbClr val="000000"/>
                </a:solidFill>
              </a:rPr>
              <a:t>B</a:t>
            </a:r>
            <a:r>
              <a:rPr lang="zh-CN" altLang="en-US" sz="2400" dirty="0">
                <a:solidFill>
                  <a:srgbClr val="000000"/>
                </a:solidFill>
              </a:rPr>
              <a:t>，哪个工作速度更快些？</a:t>
            </a:r>
            <a:endParaRPr lang="en-US" altLang="zh-CN" sz="24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a:xfrm>
            <a:off x="539750" y="476250"/>
            <a:ext cx="7772400" cy="1143000"/>
          </a:xfrm>
          <a:ln/>
        </p:spPr>
        <p:txBody>
          <a:bodyPr vert="horz" wrap="square" lIns="91440" tIns="45720" rIns="91440" bIns="45720" anchor="b" anchorCtr="0"/>
          <a:p>
            <a:pPr eaLnBrk="1" hangingPunct="1"/>
            <a:r>
              <a:rPr lang="en-US" altLang="zh-CN" dirty="0"/>
              <a:t>1.2.1 </a:t>
            </a:r>
            <a:r>
              <a:rPr lang="zh-CN" altLang="en-US" dirty="0"/>
              <a:t>冯</a:t>
            </a:r>
            <a:r>
              <a:rPr lang="en-US" altLang="zh-CN" dirty="0"/>
              <a:t>·</a:t>
            </a:r>
            <a:r>
              <a:rPr lang="zh-CN" altLang="en-US" dirty="0"/>
              <a:t>诺依曼结构</a:t>
            </a:r>
            <a:endParaRPr lang="zh-CN" altLang="en-US" dirty="0"/>
          </a:p>
        </p:txBody>
      </p:sp>
      <p:sp>
        <p:nvSpPr>
          <p:cNvPr id="13315" name="Rectangle 3"/>
          <p:cNvSpPr>
            <a:spLocks noGrp="1"/>
          </p:cNvSpPr>
          <p:nvPr>
            <p:ph idx="1"/>
          </p:nvPr>
        </p:nvSpPr>
        <p:spPr>
          <a:xfrm>
            <a:off x="615950" y="1773238"/>
            <a:ext cx="8528050" cy="1079500"/>
          </a:xfrm>
          <a:ln/>
        </p:spPr>
        <p:txBody>
          <a:bodyPr vert="horz" wrap="square" lIns="91440" tIns="45720" rIns="91440" bIns="45720" anchor="t" anchorCtr="0"/>
          <a:p>
            <a:pPr eaLnBrk="1" hangingPunct="1"/>
            <a:r>
              <a:rPr lang="en-US" altLang="zh-CN" dirty="0">
                <a:solidFill>
                  <a:srgbClr val="000000"/>
                </a:solidFill>
              </a:rPr>
              <a:t>Van Nenmann </a:t>
            </a:r>
            <a:r>
              <a:rPr lang="zh-CN" altLang="en-US" dirty="0">
                <a:solidFill>
                  <a:srgbClr val="000000"/>
                </a:solidFill>
              </a:rPr>
              <a:t>（冯</a:t>
            </a:r>
            <a:r>
              <a:rPr lang="en-US" altLang="zh-CN" dirty="0">
                <a:solidFill>
                  <a:srgbClr val="000000"/>
                </a:solidFill>
              </a:rPr>
              <a:t>·</a:t>
            </a:r>
            <a:r>
              <a:rPr lang="zh-CN" altLang="en-US" dirty="0">
                <a:solidFill>
                  <a:srgbClr val="000000"/>
                </a:solidFill>
              </a:rPr>
              <a:t>诺依曼）等人，</a:t>
            </a:r>
            <a:r>
              <a:rPr lang="en-US" altLang="zh-CN" dirty="0">
                <a:solidFill>
                  <a:srgbClr val="000000"/>
                </a:solidFill>
              </a:rPr>
              <a:t>1946</a:t>
            </a:r>
            <a:r>
              <a:rPr lang="zh-CN" altLang="en-US" dirty="0">
                <a:solidFill>
                  <a:srgbClr val="000000"/>
                </a:solidFill>
              </a:rPr>
              <a:t>年</a:t>
            </a:r>
            <a:endParaRPr lang="zh-CN" altLang="en-US" dirty="0">
              <a:solidFill>
                <a:srgbClr val="000000"/>
              </a:solidFill>
            </a:endParaRPr>
          </a:p>
        </p:txBody>
      </p:sp>
      <p:pic>
        <p:nvPicPr>
          <p:cNvPr id="13316" name="Picture 4" descr="1-2"/>
          <p:cNvPicPr>
            <a:picLocks noChangeAspect="1"/>
          </p:cNvPicPr>
          <p:nvPr/>
        </p:nvPicPr>
        <p:blipFill>
          <a:blip r:embed="rId1"/>
          <a:stretch>
            <a:fillRect/>
          </a:stretch>
        </p:blipFill>
        <p:spPr>
          <a:xfrm>
            <a:off x="608013" y="2565400"/>
            <a:ext cx="7561262" cy="3074988"/>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p:nvPr>
        </p:nvSpPr>
        <p:spPr>
          <a:xfrm>
            <a:off x="468313" y="404813"/>
            <a:ext cx="7772400" cy="1143000"/>
          </a:xfrm>
          <a:ln/>
        </p:spPr>
        <p:txBody>
          <a:bodyPr vert="horz" wrap="square" lIns="91440" tIns="45720" rIns="91440" bIns="45720" anchor="b" anchorCtr="0"/>
          <a:p>
            <a:pPr eaLnBrk="1" hangingPunct="1"/>
            <a:r>
              <a:rPr lang="zh-CN" altLang="en-US" sz="3600" dirty="0"/>
              <a:t>指令执行速度</a:t>
            </a:r>
            <a:endParaRPr lang="zh-CN" altLang="en-US" sz="3600" dirty="0"/>
          </a:p>
        </p:txBody>
      </p:sp>
      <p:sp>
        <p:nvSpPr>
          <p:cNvPr id="73731" name="Rectangle 3"/>
          <p:cNvSpPr>
            <a:spLocks noGrp="1"/>
          </p:cNvSpPr>
          <p:nvPr>
            <p:ph type="body" sz="half" idx="1"/>
          </p:nvPr>
        </p:nvSpPr>
        <p:spPr>
          <a:xfrm>
            <a:off x="611188" y="1628775"/>
            <a:ext cx="8329612" cy="1223963"/>
          </a:xfrm>
          <a:ln/>
        </p:spPr>
        <p:txBody>
          <a:bodyPr vert="horz" wrap="square" lIns="91440" tIns="45720" rIns="91440" bIns="45720" anchor="t" anchorCtr="0"/>
          <a:p>
            <a:pPr eaLnBrk="1" hangingPunct="1">
              <a:buClr>
                <a:srgbClr val="A50021"/>
              </a:buClr>
              <a:buSzPct val="75000"/>
              <a:buFont typeface="Wingdings" panose="05000000000000000000" pitchFamily="2" charset="2"/>
            </a:pPr>
            <a:r>
              <a:rPr lang="zh-CN" altLang="en-US" sz="2800" dirty="0"/>
              <a:t>一种经典的表示运算速度的方法</a:t>
            </a:r>
            <a:endParaRPr lang="zh-CN" altLang="en-US" sz="2800" dirty="0"/>
          </a:p>
          <a:p>
            <a:pPr eaLnBrk="1" hangingPunct="1">
              <a:buClr>
                <a:srgbClr val="A50021"/>
              </a:buClr>
              <a:buSzPct val="75000"/>
              <a:buFont typeface="Wingdings" panose="05000000000000000000" pitchFamily="2" charset="2"/>
            </a:pPr>
            <a:r>
              <a:rPr lang="en-US" altLang="zh-CN" sz="2800" dirty="0"/>
              <a:t>MIPS (Million instructions Per Second), GIPS, TIPS</a:t>
            </a:r>
            <a:endParaRPr lang="en-US" altLang="zh-CN" sz="2800" dirty="0"/>
          </a:p>
        </p:txBody>
      </p:sp>
      <p:sp>
        <p:nvSpPr>
          <p:cNvPr id="73732" name="Rectangle 11"/>
          <p:cNvSpPr/>
          <p:nvPr/>
        </p:nvSpPr>
        <p:spPr>
          <a:xfrm>
            <a:off x="1042988" y="3789363"/>
            <a:ext cx="7488237" cy="2565400"/>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r>
              <a:rPr lang="en-US" altLang="zh-CN" sz="2400" dirty="0">
                <a:solidFill>
                  <a:schemeClr val="tx1"/>
                </a:solidFill>
              </a:rPr>
              <a:t>f</a:t>
            </a:r>
            <a:r>
              <a:rPr lang="zh-CN" altLang="en-US" sz="2400" dirty="0">
                <a:solidFill>
                  <a:schemeClr val="tx1"/>
                </a:solidFill>
              </a:rPr>
              <a:t>为处理机的工作主频</a:t>
            </a:r>
            <a:endParaRPr lang="zh-CN" altLang="en-US" sz="2400" dirty="0">
              <a:solidFill>
                <a:schemeClr val="tx1"/>
              </a:solidFill>
            </a:endParaRPr>
          </a:p>
          <a:p>
            <a:pPr marL="457200" lvl="0" indent="-457200" eaLnBrk="1" hangingPunct="1"/>
            <a:r>
              <a:rPr lang="en-US" altLang="zh-CN" sz="2400" dirty="0">
                <a:solidFill>
                  <a:schemeClr val="tx1"/>
                </a:solidFill>
              </a:rPr>
              <a:t>CPI (Cycles Per Instruction)</a:t>
            </a:r>
            <a:r>
              <a:rPr lang="zh-CN" altLang="en-US" sz="2400" dirty="0">
                <a:solidFill>
                  <a:schemeClr val="tx1"/>
                </a:solidFill>
              </a:rPr>
              <a:t>为</a:t>
            </a:r>
            <a:r>
              <a:rPr lang="zh-CN" altLang="en-US" sz="2400" dirty="0">
                <a:solidFill>
                  <a:srgbClr val="A50021"/>
                </a:solidFill>
              </a:rPr>
              <a:t>每条指令所需的平均时钟周期数</a:t>
            </a:r>
            <a:endParaRPr lang="zh-CN" altLang="en-US" sz="2400" dirty="0">
              <a:solidFill>
                <a:srgbClr val="A50021"/>
              </a:solidFill>
            </a:endParaRPr>
          </a:p>
          <a:p>
            <a:pPr marL="457200" lvl="0" indent="-457200" eaLnBrk="1" hangingPunct="1"/>
            <a:r>
              <a:rPr lang="en-US" altLang="zh-CN" sz="2400" dirty="0">
                <a:solidFill>
                  <a:schemeClr val="tx1"/>
                </a:solidFill>
              </a:rPr>
              <a:t>IPC (Instruction Per Cycle)</a:t>
            </a:r>
            <a:r>
              <a:rPr lang="zh-CN" altLang="en-US" sz="2400" dirty="0">
                <a:solidFill>
                  <a:schemeClr val="tx1"/>
                </a:solidFill>
              </a:rPr>
              <a:t>为</a:t>
            </a:r>
            <a:r>
              <a:rPr lang="zh-CN" altLang="en-US" sz="2400" dirty="0">
                <a:solidFill>
                  <a:srgbClr val="A50021"/>
                </a:solidFill>
              </a:rPr>
              <a:t>每个时钟周期平均执行的指令条数</a:t>
            </a:r>
            <a:endParaRPr lang="zh-CN" altLang="en-US" sz="2400" dirty="0">
              <a:solidFill>
                <a:srgbClr val="A50021"/>
              </a:solidFill>
            </a:endParaRPr>
          </a:p>
          <a:p>
            <a:pPr marL="457200" lvl="0" indent="-457200" eaLnBrk="1" hangingPunct="1">
              <a:buFontTx/>
              <a:buNone/>
            </a:pPr>
            <a:r>
              <a:rPr lang="zh-CN" altLang="en-US" sz="2800" dirty="0">
                <a:solidFill>
                  <a:schemeClr val="tx1"/>
                </a:solidFill>
              </a:rPr>
              <a:t>例</a:t>
            </a:r>
            <a:r>
              <a:rPr lang="en-US" altLang="zh-CN" sz="2800" dirty="0">
                <a:solidFill>
                  <a:schemeClr val="tx1"/>
                </a:solidFill>
              </a:rPr>
              <a:t>4</a:t>
            </a:r>
            <a:r>
              <a:rPr lang="zh-CN" altLang="en-US" sz="2800" dirty="0">
                <a:solidFill>
                  <a:schemeClr val="tx1"/>
                </a:solidFill>
              </a:rPr>
              <a:t>：计算</a:t>
            </a:r>
            <a:r>
              <a:rPr lang="en-US" altLang="zh-CN" sz="2800" dirty="0">
                <a:solidFill>
                  <a:schemeClr val="tx1"/>
                </a:solidFill>
              </a:rPr>
              <a:t>PentiumIV 2GHz </a:t>
            </a:r>
            <a:r>
              <a:rPr lang="zh-CN" altLang="en-US" sz="2800" dirty="0">
                <a:solidFill>
                  <a:schemeClr val="tx1"/>
                </a:solidFill>
              </a:rPr>
              <a:t>的指令执行速度</a:t>
            </a:r>
            <a:endParaRPr lang="zh-CN" altLang="en-US" sz="2800" dirty="0">
              <a:solidFill>
                <a:schemeClr val="tx1"/>
              </a:solidFill>
            </a:endParaRPr>
          </a:p>
        </p:txBody>
      </p:sp>
      <p:graphicFrame>
        <p:nvGraphicFramePr>
          <p:cNvPr id="73733" name="Object 12"/>
          <p:cNvGraphicFramePr>
            <a:graphicFrameLocks noChangeAspect="1"/>
          </p:cNvGraphicFramePr>
          <p:nvPr>
            <p:ph sz="half" idx="2"/>
          </p:nvPr>
        </p:nvGraphicFramePr>
        <p:xfrm>
          <a:off x="1701800" y="2852738"/>
          <a:ext cx="5810250" cy="782637"/>
        </p:xfrm>
        <a:graphic>
          <a:graphicData uri="http://schemas.openxmlformats.org/presentationml/2006/ole">
            <mc:AlternateContent xmlns:mc="http://schemas.openxmlformats.org/markup-compatibility/2006">
              <mc:Choice xmlns:v="urn:schemas-microsoft-com:vml" Requires="v">
                <p:oleObj spid="_x0000_s3080" name="" r:id="rId1" imgW="3111500" imgH="419100" progId="Equation.DSMT4">
                  <p:embed/>
                </p:oleObj>
              </mc:Choice>
              <mc:Fallback>
                <p:oleObj name="" r:id="rId1" imgW="3111500" imgH="419100" progId="Equation.DSMT4">
                  <p:embed/>
                  <p:pic>
                    <p:nvPicPr>
                      <p:cNvPr id="0" name="图片 3079"/>
                      <p:cNvPicPr/>
                      <p:nvPr/>
                    </p:nvPicPr>
                    <p:blipFill>
                      <a:blip r:embed="rId2"/>
                      <a:srcRect/>
                      <a:stretch>
                        <a:fillRect/>
                      </a:stretch>
                    </p:blipFill>
                    <p:spPr>
                      <a:xfrm>
                        <a:off x="1701800" y="2852738"/>
                        <a:ext cx="5810250" cy="782637"/>
                      </a:xfrm>
                      <a:prstGeom prst="rect">
                        <a:avLst/>
                      </a:prstGeom>
                      <a:noFill/>
                      <a:ln w="38100">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3"/>
          <p:cNvSpPr>
            <a:spLocks noGrp="1"/>
          </p:cNvSpPr>
          <p:nvPr>
            <p:ph idx="1"/>
          </p:nvPr>
        </p:nvSpPr>
        <p:spPr>
          <a:xfrm>
            <a:off x="1066800" y="1052513"/>
            <a:ext cx="7772400" cy="5545137"/>
          </a:xfrm>
          <a:ln/>
        </p:spPr>
        <p:txBody>
          <a:bodyPr vert="horz" wrap="square" lIns="91440" tIns="45720" rIns="91440" bIns="45720" anchor="t" anchorCtr="0"/>
          <a:p>
            <a:pPr eaLnBrk="1" hangingPunct="1">
              <a:buNone/>
            </a:pPr>
            <a:r>
              <a:rPr lang="zh-CN" altLang="en-US" sz="3600" dirty="0"/>
              <a:t>解：</a:t>
            </a:r>
            <a:r>
              <a:rPr lang="zh-CN" altLang="en-US" sz="2800" dirty="0"/>
              <a:t>由于</a:t>
            </a:r>
            <a:r>
              <a:rPr lang="en-US" altLang="zh-CN" sz="2800" dirty="0"/>
              <a:t>PentiumIV 2GHz</a:t>
            </a:r>
            <a:r>
              <a:rPr lang="zh-CN" altLang="en-US" sz="2800" dirty="0"/>
              <a:t>处理机的</a:t>
            </a:r>
            <a:endParaRPr lang="zh-CN" altLang="en-US" sz="2800" dirty="0"/>
          </a:p>
          <a:p>
            <a:pPr eaLnBrk="1" hangingPunct="1">
              <a:buNone/>
            </a:pPr>
            <a:r>
              <a:rPr lang="zh-CN" altLang="en-US" sz="2800" dirty="0"/>
              <a:t>        </a:t>
            </a:r>
            <a:r>
              <a:rPr lang="en-US" altLang="zh-CN" sz="2800" dirty="0"/>
              <a:t>IPC = 4 (</a:t>
            </a:r>
            <a:r>
              <a:rPr lang="zh-CN" altLang="en-US" sz="2800" dirty="0"/>
              <a:t>或</a:t>
            </a:r>
            <a:r>
              <a:rPr lang="en-US" altLang="zh-CN" sz="2800" dirty="0"/>
              <a:t>CPI = 0.25)</a:t>
            </a:r>
            <a:endParaRPr lang="en-US" altLang="zh-CN" sz="2800" dirty="0"/>
          </a:p>
          <a:p>
            <a:pPr eaLnBrk="1" hangingPunct="1">
              <a:buNone/>
            </a:pPr>
            <a:r>
              <a:rPr lang="en-US" altLang="zh-CN" sz="2800" dirty="0"/>
              <a:t>         f= 2000MHz</a:t>
            </a:r>
            <a:endParaRPr lang="en-US" altLang="zh-CN" sz="2800" dirty="0"/>
          </a:p>
          <a:p>
            <a:pPr eaLnBrk="1" hangingPunct="1">
              <a:buNone/>
            </a:pPr>
            <a:r>
              <a:rPr lang="en-US" altLang="zh-CN" sz="2800" dirty="0"/>
              <a:t>         </a:t>
            </a:r>
            <a:r>
              <a:rPr lang="zh-CN" altLang="en-US" sz="2800" dirty="0"/>
              <a:t>因此，</a:t>
            </a:r>
            <a:r>
              <a:rPr lang="en-US" altLang="zh-CN" sz="2800" dirty="0"/>
              <a:t>MIPS = f×IPC = 8000MIPS</a:t>
            </a:r>
            <a:endParaRPr lang="en-US" altLang="zh-CN" sz="2800" dirty="0"/>
          </a:p>
          <a:p>
            <a:pPr eaLnBrk="1" hangingPunct="1">
              <a:buNone/>
            </a:pPr>
            <a:r>
              <a:rPr lang="en-US" altLang="zh-CN" sz="2800" dirty="0"/>
              <a:t>                                       =8GIPS</a:t>
            </a:r>
            <a:endParaRPr lang="en-US" altLang="zh-CN" sz="2800" dirty="0"/>
          </a:p>
          <a:p>
            <a:pPr eaLnBrk="1" hangingPunct="1"/>
            <a:r>
              <a:rPr lang="zh-CN" altLang="en-US" dirty="0"/>
              <a:t>主要优点：</a:t>
            </a:r>
            <a:r>
              <a:rPr lang="zh-CN" altLang="en-US" dirty="0">
                <a:solidFill>
                  <a:srgbClr val="A50021"/>
                </a:solidFill>
              </a:rPr>
              <a:t>直观，方便</a:t>
            </a:r>
            <a:r>
              <a:rPr lang="zh-CN" altLang="en-US" dirty="0"/>
              <a:t>。目前仍经常使用</a:t>
            </a:r>
            <a:endParaRPr lang="zh-CN" altLang="en-US" dirty="0"/>
          </a:p>
          <a:p>
            <a:pPr eaLnBrk="1" hangingPunct="1"/>
            <a:r>
              <a:rPr lang="zh-CN" altLang="en-US" dirty="0"/>
              <a:t>主要缺点</a:t>
            </a:r>
            <a:r>
              <a:rPr lang="zh-CN" altLang="en-US" sz="2800" dirty="0"/>
              <a:t>：</a:t>
            </a:r>
            <a:endParaRPr lang="zh-CN" altLang="en-US" sz="2800" dirty="0"/>
          </a:p>
          <a:p>
            <a:pPr lvl="1" eaLnBrk="1" hangingPunct="1">
              <a:buClr>
                <a:srgbClr val="A50021"/>
              </a:buClr>
              <a:buFont typeface="Wingdings" panose="05000000000000000000" pitchFamily="2" charset="2"/>
              <a:buChar char="Ø"/>
            </a:pPr>
            <a:r>
              <a:rPr lang="zh-CN" altLang="en-US" dirty="0">
                <a:solidFill>
                  <a:srgbClr val="0000FF"/>
                </a:solidFill>
              </a:rPr>
              <a:t>不同指令的执行速度差别很大</a:t>
            </a:r>
            <a:endParaRPr lang="zh-CN" altLang="en-US" dirty="0">
              <a:solidFill>
                <a:srgbClr val="0000FF"/>
              </a:solidFill>
            </a:endParaRPr>
          </a:p>
          <a:p>
            <a:pPr lvl="1" eaLnBrk="1" hangingPunct="1">
              <a:buClr>
                <a:srgbClr val="A50021"/>
              </a:buClr>
              <a:buFont typeface="Wingdings" panose="05000000000000000000" pitchFamily="2" charset="2"/>
              <a:buChar char="Ø"/>
            </a:pPr>
            <a:r>
              <a:rPr lang="zh-CN" altLang="en-US" dirty="0">
                <a:solidFill>
                  <a:srgbClr val="0000FF"/>
                </a:solidFill>
              </a:rPr>
              <a:t>指令使用频度差别很大</a:t>
            </a:r>
            <a:endParaRPr lang="zh-CN" altLang="en-US" dirty="0">
              <a:solidFill>
                <a:srgbClr val="0000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p:nvPr>
        </p:nvSpPr>
        <p:spPr>
          <a:xfrm>
            <a:off x="539750" y="404813"/>
            <a:ext cx="7772400" cy="1143000"/>
          </a:xfrm>
          <a:ln/>
        </p:spPr>
        <p:txBody>
          <a:bodyPr vert="horz" wrap="square" lIns="91440" tIns="45720" rIns="91440" bIns="45720" anchor="b" anchorCtr="0"/>
          <a:p>
            <a:pPr eaLnBrk="1" hangingPunct="1"/>
            <a:r>
              <a:rPr lang="en-US" altLang="zh-CN" sz="3600" dirty="0"/>
              <a:t>1.4.3 </a:t>
            </a:r>
            <a:r>
              <a:rPr lang="zh-CN" altLang="en-US" sz="3600" dirty="0"/>
              <a:t>计算机系统的设计任务</a:t>
            </a:r>
            <a:endParaRPr lang="zh-CN" altLang="en-US" sz="3600" dirty="0"/>
          </a:p>
        </p:txBody>
      </p:sp>
      <p:sp>
        <p:nvSpPr>
          <p:cNvPr id="77827" name="Rectangle 3"/>
          <p:cNvSpPr>
            <a:spLocks noGrp="1"/>
          </p:cNvSpPr>
          <p:nvPr>
            <p:ph idx="1"/>
          </p:nvPr>
        </p:nvSpPr>
        <p:spPr>
          <a:xfrm>
            <a:off x="611188" y="1773238"/>
            <a:ext cx="8569325" cy="4114800"/>
          </a:xfrm>
          <a:ln/>
        </p:spPr>
        <p:txBody>
          <a:bodyPr vert="horz" wrap="square" lIns="91440" tIns="45720" rIns="91440" bIns="45720" anchor="t" anchorCtr="0"/>
          <a:p>
            <a:pPr eaLnBrk="1" hangingPunct="1">
              <a:lnSpc>
                <a:spcPct val="90000"/>
              </a:lnSpc>
            </a:pPr>
            <a:r>
              <a:rPr lang="zh-CN" altLang="en-US" sz="2800" dirty="0">
                <a:latin typeface="宋体" panose="02010600030101010101" pitchFamily="2" charset="-122"/>
              </a:rPr>
              <a:t>需求分析：对计算机系统的功能、价格和性能要求</a:t>
            </a:r>
            <a:r>
              <a:rPr lang="zh-CN" altLang="en-US" sz="2800" dirty="0"/>
              <a:t> </a:t>
            </a:r>
            <a:endParaRPr lang="en-US" altLang="zh-CN" sz="2800" dirty="0"/>
          </a:p>
          <a:p>
            <a:pPr eaLnBrk="1" hangingPunct="1">
              <a:lnSpc>
                <a:spcPct val="90000"/>
              </a:lnSpc>
            </a:pPr>
            <a:r>
              <a:rPr lang="zh-CN" altLang="en-US" sz="2800" dirty="0"/>
              <a:t>软、硬件平衡</a:t>
            </a:r>
            <a:endParaRPr lang="zh-CN" altLang="en-US" sz="2800" dirty="0"/>
          </a:p>
          <a:p>
            <a:pPr eaLnBrk="1" hangingPunct="1">
              <a:lnSpc>
                <a:spcPct val="90000"/>
              </a:lnSpc>
            </a:pPr>
            <a:r>
              <a:rPr lang="zh-CN" altLang="en-US" sz="2800" dirty="0"/>
              <a:t>符合今后发展的方向</a:t>
            </a:r>
            <a:endParaRPr lang="zh-CN" altLang="en-US" sz="2800" dirty="0"/>
          </a:p>
          <a:p>
            <a:pPr eaLnBrk="1" hangingPunct="1">
              <a:lnSpc>
                <a:spcPct val="90000"/>
              </a:lnSpc>
            </a:pPr>
            <a:r>
              <a:rPr lang="zh-CN" altLang="en-US" sz="2800" dirty="0">
                <a:solidFill>
                  <a:srgbClr val="A50021"/>
                </a:solidFill>
              </a:rPr>
              <a:t>方法</a:t>
            </a:r>
            <a:r>
              <a:rPr lang="en-US" altLang="zh-CN" sz="2800" dirty="0">
                <a:solidFill>
                  <a:srgbClr val="A50021"/>
                </a:solidFill>
              </a:rPr>
              <a:t>1</a:t>
            </a:r>
            <a:r>
              <a:rPr lang="zh-CN" altLang="en-US" sz="2800" dirty="0">
                <a:solidFill>
                  <a:srgbClr val="A50021"/>
                </a:solidFill>
              </a:rPr>
              <a:t>：由上向下</a:t>
            </a:r>
            <a:r>
              <a:rPr lang="en-US" altLang="zh-CN" sz="2800" dirty="0">
                <a:solidFill>
                  <a:srgbClr val="A50021"/>
                </a:solidFill>
              </a:rPr>
              <a:t>(Top-Down)</a:t>
            </a:r>
            <a:endParaRPr lang="en-US" altLang="zh-CN" sz="2800" dirty="0">
              <a:solidFill>
                <a:srgbClr val="A50021"/>
              </a:solidFill>
            </a:endParaRPr>
          </a:p>
          <a:p>
            <a:pPr eaLnBrk="1" hangingPunct="1">
              <a:lnSpc>
                <a:spcPct val="90000"/>
              </a:lnSpc>
            </a:pPr>
            <a:r>
              <a:rPr lang="zh-CN" altLang="en-US" sz="2800" dirty="0"/>
              <a:t>设计过程：</a:t>
            </a:r>
            <a:endParaRPr lang="zh-CN" altLang="en-US" sz="2800" dirty="0"/>
          </a:p>
          <a:p>
            <a:pPr eaLnBrk="1" hangingPunct="1">
              <a:lnSpc>
                <a:spcPct val="90000"/>
              </a:lnSpc>
              <a:buNone/>
            </a:pPr>
            <a:r>
              <a:rPr lang="zh-CN" altLang="en-US" sz="2800" dirty="0"/>
              <a:t>     </a:t>
            </a:r>
            <a:r>
              <a:rPr lang="zh-CN" altLang="en-US" sz="2400" dirty="0">
                <a:solidFill>
                  <a:schemeClr val="tx2"/>
                </a:solidFill>
              </a:rPr>
              <a:t>面向应用的数学模型</a:t>
            </a:r>
            <a:r>
              <a:rPr lang="zh-CN" altLang="en-US" sz="2400" dirty="0">
                <a:solidFill>
                  <a:srgbClr val="A50021"/>
                </a:solidFill>
              </a:rPr>
              <a:t>→</a:t>
            </a:r>
            <a:r>
              <a:rPr lang="zh-CN" altLang="en-US" sz="2400" dirty="0">
                <a:solidFill>
                  <a:schemeClr val="tx2"/>
                </a:solidFill>
              </a:rPr>
              <a:t>面向应用的高级语言</a:t>
            </a:r>
            <a:r>
              <a:rPr lang="zh-CN" altLang="en-US" sz="2400" dirty="0">
                <a:solidFill>
                  <a:srgbClr val="A50021"/>
                </a:solidFill>
              </a:rPr>
              <a:t>→</a:t>
            </a:r>
            <a:r>
              <a:rPr lang="zh-CN" altLang="en-US" sz="2400" dirty="0">
                <a:solidFill>
                  <a:schemeClr val="tx2"/>
                </a:solidFill>
              </a:rPr>
              <a:t>面向这种应用的操作系统</a:t>
            </a:r>
            <a:r>
              <a:rPr lang="zh-CN" altLang="en-US" sz="2400" dirty="0">
                <a:solidFill>
                  <a:srgbClr val="A50021"/>
                </a:solidFill>
              </a:rPr>
              <a:t>→</a:t>
            </a:r>
            <a:r>
              <a:rPr lang="zh-CN" altLang="en-US" sz="2400" dirty="0">
                <a:solidFill>
                  <a:schemeClr val="tx2"/>
                </a:solidFill>
              </a:rPr>
              <a:t>面向操作系统和高级语言的机器语言</a:t>
            </a:r>
            <a:r>
              <a:rPr lang="zh-CN" altLang="en-US" sz="2400" dirty="0">
                <a:solidFill>
                  <a:srgbClr val="A50021"/>
                </a:solidFill>
              </a:rPr>
              <a:t>→</a:t>
            </a:r>
            <a:r>
              <a:rPr lang="zh-CN" altLang="en-US" sz="2400" dirty="0">
                <a:solidFill>
                  <a:schemeClr val="tx2"/>
                </a:solidFill>
              </a:rPr>
              <a:t>面向机器语言的微指令系统和硬件实现</a:t>
            </a:r>
            <a:endParaRPr lang="zh-CN" altLang="en-US" sz="2400" dirty="0">
              <a:solidFill>
                <a:schemeClr val="tx2"/>
              </a:solidFill>
            </a:endParaRPr>
          </a:p>
          <a:p>
            <a:pPr eaLnBrk="1" hangingPunct="1">
              <a:lnSpc>
                <a:spcPct val="90000"/>
              </a:lnSpc>
            </a:pPr>
            <a:r>
              <a:rPr lang="zh-CN" altLang="en-US" sz="2800" dirty="0"/>
              <a:t>应用场合：专用计算机的设计</a:t>
            </a:r>
            <a:endParaRPr lang="zh-CN" altLang="en-US" sz="2800" dirty="0"/>
          </a:p>
          <a:p>
            <a:pPr eaLnBrk="1" hangingPunct="1">
              <a:lnSpc>
                <a:spcPct val="90000"/>
              </a:lnSpc>
            </a:pPr>
            <a:r>
              <a:rPr lang="zh-CN" altLang="en-US" sz="2800" dirty="0"/>
              <a:t>特点：对于所面向的应用领域，性能和性能价格比很高，随着通用计算机价格降低，目前已经很少采用</a:t>
            </a:r>
            <a:endParaRPr lang="zh-CN"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3"/>
          <p:cNvSpPr>
            <a:spLocks noGrp="1"/>
          </p:cNvSpPr>
          <p:nvPr>
            <p:ph idx="1"/>
          </p:nvPr>
        </p:nvSpPr>
        <p:spPr>
          <a:xfrm>
            <a:off x="684213" y="1412875"/>
            <a:ext cx="8064500" cy="4895850"/>
          </a:xfrm>
          <a:ln/>
        </p:spPr>
        <p:txBody>
          <a:bodyPr vert="horz" wrap="square" lIns="91440" tIns="45720" rIns="91440" bIns="45720" anchor="t" anchorCtr="0"/>
          <a:p>
            <a:pPr eaLnBrk="1" hangingPunct="1"/>
            <a:r>
              <a:rPr lang="zh-CN" altLang="en-US" sz="2800" dirty="0">
                <a:solidFill>
                  <a:srgbClr val="A50021"/>
                </a:solidFill>
              </a:rPr>
              <a:t>方法</a:t>
            </a:r>
            <a:r>
              <a:rPr lang="en-US" altLang="zh-CN" sz="2800" dirty="0">
                <a:solidFill>
                  <a:srgbClr val="A50021"/>
                </a:solidFill>
              </a:rPr>
              <a:t>2</a:t>
            </a:r>
            <a:r>
              <a:rPr lang="zh-CN" altLang="en-US" sz="2800" dirty="0">
                <a:solidFill>
                  <a:srgbClr val="A50021"/>
                </a:solidFill>
              </a:rPr>
              <a:t>：由下向上</a:t>
            </a:r>
            <a:r>
              <a:rPr lang="en-US" altLang="zh-CN" sz="2800" dirty="0">
                <a:solidFill>
                  <a:srgbClr val="A50021"/>
                </a:solidFill>
              </a:rPr>
              <a:t>(Bottom-up)</a:t>
            </a:r>
            <a:endParaRPr lang="en-US" altLang="zh-CN" sz="2800" dirty="0">
              <a:solidFill>
                <a:srgbClr val="A50021"/>
              </a:solidFill>
            </a:endParaRPr>
          </a:p>
          <a:p>
            <a:pPr eaLnBrk="1" hangingPunct="1"/>
            <a:r>
              <a:rPr lang="zh-CN" altLang="en-US" sz="2800" dirty="0">
                <a:solidFill>
                  <a:srgbClr val="A50021"/>
                </a:solidFill>
              </a:rPr>
              <a:t>设计过程：</a:t>
            </a:r>
            <a:endParaRPr lang="zh-CN" altLang="en-US" sz="2800" dirty="0">
              <a:solidFill>
                <a:srgbClr val="A50021"/>
              </a:solidFill>
            </a:endParaRPr>
          </a:p>
          <a:p>
            <a:pPr eaLnBrk="1" hangingPunct="1">
              <a:buNone/>
            </a:pPr>
            <a:r>
              <a:rPr lang="zh-CN" altLang="en-US" sz="2800" dirty="0">
                <a:solidFill>
                  <a:schemeClr val="tx2"/>
                </a:solidFill>
              </a:rPr>
              <a:t>     </a:t>
            </a:r>
            <a:r>
              <a:rPr lang="zh-CN" altLang="en-US" sz="2400" dirty="0">
                <a:solidFill>
                  <a:schemeClr val="tx2"/>
                </a:solidFill>
              </a:rPr>
              <a:t>根据当时的器件水平，设计微程序级和传统机器级</a:t>
            </a:r>
            <a:r>
              <a:rPr lang="zh-CN" altLang="en-US" sz="2400" dirty="0">
                <a:solidFill>
                  <a:srgbClr val="A50021"/>
                </a:solidFill>
              </a:rPr>
              <a:t>→</a:t>
            </a:r>
            <a:r>
              <a:rPr lang="zh-CN" altLang="en-US" sz="2400" dirty="0">
                <a:solidFill>
                  <a:schemeClr val="tx2"/>
                </a:solidFill>
              </a:rPr>
              <a:t>根据不同的应用领域涉及多种操作系统、汇编语言、高级语言编译器</a:t>
            </a:r>
            <a:r>
              <a:rPr lang="zh-CN" altLang="en-US" sz="2400" dirty="0">
                <a:solidFill>
                  <a:srgbClr val="A50021"/>
                </a:solidFill>
              </a:rPr>
              <a:t>→</a:t>
            </a:r>
            <a:r>
              <a:rPr lang="zh-CN" altLang="en-US" sz="2400" dirty="0">
                <a:solidFill>
                  <a:schemeClr val="tx2"/>
                </a:solidFill>
              </a:rPr>
              <a:t>最后设计面向应用的用户级</a:t>
            </a:r>
            <a:endParaRPr lang="zh-CN" altLang="en-US" sz="2400" dirty="0">
              <a:solidFill>
                <a:schemeClr val="tx2"/>
              </a:solidFill>
            </a:endParaRPr>
          </a:p>
          <a:p>
            <a:pPr eaLnBrk="1" hangingPunct="1"/>
            <a:r>
              <a:rPr lang="zh-CN" altLang="en-US" sz="2800" dirty="0">
                <a:solidFill>
                  <a:srgbClr val="000000"/>
                </a:solidFill>
              </a:rPr>
              <a:t>应用场合：通用计算机的一种设计方法，在计算机早期设计中（</a:t>
            </a:r>
            <a:r>
              <a:rPr lang="en-US" altLang="zh-CN" sz="2800" dirty="0">
                <a:solidFill>
                  <a:srgbClr val="000000"/>
                </a:solidFill>
              </a:rPr>
              <a:t>60</a:t>
            </a:r>
            <a:r>
              <a:rPr lang="zh-CN" altLang="en-US" sz="2800" dirty="0">
                <a:solidFill>
                  <a:srgbClr val="000000"/>
                </a:solidFill>
              </a:rPr>
              <a:t>至</a:t>
            </a:r>
            <a:r>
              <a:rPr lang="en-US" altLang="zh-CN" sz="2800" dirty="0">
                <a:solidFill>
                  <a:srgbClr val="000000"/>
                </a:solidFill>
              </a:rPr>
              <a:t>70</a:t>
            </a:r>
            <a:r>
              <a:rPr lang="zh-CN" altLang="en-US" sz="2800" dirty="0">
                <a:solidFill>
                  <a:srgbClr val="000000"/>
                </a:solidFill>
              </a:rPr>
              <a:t>年代）广为采用</a:t>
            </a:r>
            <a:endParaRPr lang="zh-CN" altLang="en-US" sz="2800" dirty="0">
              <a:solidFill>
                <a:srgbClr val="000000"/>
              </a:solidFill>
            </a:endParaRPr>
          </a:p>
          <a:p>
            <a:pPr eaLnBrk="1" hangingPunct="1"/>
            <a:r>
              <a:rPr lang="zh-CN" altLang="en-US" sz="2800" dirty="0">
                <a:solidFill>
                  <a:srgbClr val="000000"/>
                </a:solidFill>
              </a:rPr>
              <a:t>特点：容易使软件和硬件脱节，整个计算机系统的效率降低</a:t>
            </a:r>
            <a:endParaRPr lang="zh-CN" altLang="en-US" sz="2800" dirty="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3"/>
          <p:cNvSpPr>
            <a:spLocks noGrp="1"/>
          </p:cNvSpPr>
          <p:nvPr>
            <p:ph idx="1"/>
          </p:nvPr>
        </p:nvSpPr>
        <p:spPr>
          <a:xfrm>
            <a:off x="755650" y="1125538"/>
            <a:ext cx="7772400" cy="1871662"/>
          </a:xfrm>
          <a:ln/>
        </p:spPr>
        <p:txBody>
          <a:bodyPr vert="horz" wrap="square" lIns="91440" tIns="45720" rIns="91440" bIns="45720" anchor="t" anchorCtr="0"/>
          <a:p>
            <a:pPr eaLnBrk="1" hangingPunct="1"/>
            <a:r>
              <a:rPr lang="zh-CN" altLang="en-US" sz="2800" dirty="0"/>
              <a:t>方法</a:t>
            </a:r>
            <a:r>
              <a:rPr lang="en-US" altLang="zh-CN" sz="2800" dirty="0"/>
              <a:t>3</a:t>
            </a:r>
            <a:r>
              <a:rPr lang="zh-CN" altLang="en-US" sz="2800" dirty="0"/>
              <a:t>：中间开始（</a:t>
            </a:r>
            <a:r>
              <a:rPr lang="en-US" altLang="zh-CN" sz="2800" dirty="0"/>
              <a:t>Middle-Out</a:t>
            </a:r>
            <a:r>
              <a:rPr lang="zh-CN" altLang="en-US" sz="2800" dirty="0"/>
              <a:t>）</a:t>
            </a:r>
            <a:endParaRPr lang="zh-CN" altLang="en-US" sz="2800" dirty="0"/>
          </a:p>
          <a:p>
            <a:pPr lvl="1" eaLnBrk="1" hangingPunct="1"/>
            <a:r>
              <a:rPr lang="zh-CN" altLang="en-US" sz="2000" dirty="0"/>
              <a:t>中间开始，即软</a:t>
            </a:r>
            <a:r>
              <a:rPr lang="en-US" altLang="zh-CN" sz="2000" dirty="0"/>
              <a:t>/</a:t>
            </a:r>
            <a:r>
              <a:rPr lang="zh-CN" altLang="en-US" sz="2000" dirty="0"/>
              <a:t>硬件界面。合理分配软、硬件功能。</a:t>
            </a:r>
            <a:endParaRPr lang="en-US" altLang="zh-CN" sz="2000" dirty="0"/>
          </a:p>
          <a:p>
            <a:pPr lvl="1" eaLnBrk="1" hangingPunct="1"/>
            <a:r>
              <a:rPr lang="zh-CN" altLang="en-US" sz="2000" dirty="0"/>
              <a:t>同时进行，缩短设计周期，利于软、硬件交互协调</a:t>
            </a:r>
            <a:endParaRPr lang="en-US" altLang="zh-CN" sz="2000" dirty="0"/>
          </a:p>
          <a:p>
            <a:pPr lvl="1" eaLnBrk="1" hangingPunct="1"/>
            <a:r>
              <a:rPr lang="zh-CN" altLang="en-US" sz="2000" dirty="0"/>
              <a:t>例如：系列机的设计</a:t>
            </a:r>
            <a:endParaRPr lang="zh-CN" altLang="en-US" sz="2000" dirty="0"/>
          </a:p>
          <a:p>
            <a:pPr lvl="1" eaLnBrk="1" hangingPunct="1"/>
            <a:endParaRPr lang="zh-CN" altLang="en-US" sz="2000" dirty="0"/>
          </a:p>
        </p:txBody>
      </p:sp>
      <p:pic>
        <p:nvPicPr>
          <p:cNvPr id="79875" name="Picture 4" descr="1-8"/>
          <p:cNvPicPr>
            <a:picLocks noChangeAspect="1"/>
          </p:cNvPicPr>
          <p:nvPr/>
        </p:nvPicPr>
        <p:blipFill>
          <a:blip r:embed="rId1"/>
          <a:stretch>
            <a:fillRect/>
          </a:stretch>
        </p:blipFill>
        <p:spPr>
          <a:xfrm>
            <a:off x="1403350" y="3284538"/>
            <a:ext cx="6791325" cy="277177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4"/>
          <p:cNvSpPr/>
          <p:nvPr/>
        </p:nvSpPr>
        <p:spPr>
          <a:xfrm>
            <a:off x="900113" y="765175"/>
            <a:ext cx="7772400" cy="1143000"/>
          </a:xfrm>
          <a:prstGeom prst="rect">
            <a:avLst/>
          </a:prstGeom>
          <a:noFill/>
          <a:ln w="9525">
            <a:noFill/>
          </a:ln>
        </p:spPr>
        <p:txBody>
          <a:bodyPr anchor="b" anchorCtr="0"/>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eaLnBrk="1" hangingPunct="1">
              <a:buFontTx/>
              <a:buNone/>
            </a:pPr>
            <a:r>
              <a:rPr lang="en-US" altLang="zh-CN" sz="4400" dirty="0">
                <a:solidFill>
                  <a:srgbClr val="A50021"/>
                </a:solidFill>
              </a:rPr>
              <a:t>1.5 </a:t>
            </a:r>
            <a:r>
              <a:rPr lang="zh-CN" altLang="en-US" sz="4400" dirty="0">
                <a:solidFill>
                  <a:srgbClr val="A50021"/>
                </a:solidFill>
              </a:rPr>
              <a:t>现代计算机系统的研究领域</a:t>
            </a:r>
            <a:endParaRPr lang="zh-CN" altLang="en-US" sz="4400" dirty="0">
              <a:solidFill>
                <a:srgbClr val="A50021"/>
              </a:solidFill>
            </a:endParaRPr>
          </a:p>
        </p:txBody>
      </p:sp>
      <p:sp>
        <p:nvSpPr>
          <p:cNvPr id="80899" name="Rectangle 5"/>
          <p:cNvSpPr/>
          <p:nvPr/>
        </p:nvSpPr>
        <p:spPr>
          <a:xfrm>
            <a:off x="1066800" y="2420938"/>
            <a:ext cx="7772400" cy="3795712"/>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buFontTx/>
              <a:buNone/>
            </a:pPr>
            <a:r>
              <a:rPr lang="en-US" altLang="zh-CN" dirty="0"/>
              <a:t>1.5.1 </a:t>
            </a:r>
            <a:r>
              <a:rPr lang="zh-CN" altLang="en-US" dirty="0"/>
              <a:t>计算机系统结构分类</a:t>
            </a:r>
            <a:endParaRPr lang="en-US" altLang="zh-CN" dirty="0"/>
          </a:p>
          <a:p>
            <a:pPr marL="457200" lvl="0" indent="-457200" eaLnBrk="1" hangingPunct="1">
              <a:buFontTx/>
              <a:buNone/>
            </a:pPr>
            <a:r>
              <a:rPr lang="en-US" altLang="zh-CN" dirty="0">
                <a:solidFill>
                  <a:schemeClr val="tx1"/>
                </a:solidFill>
              </a:rPr>
              <a:t>1.5.2  </a:t>
            </a:r>
            <a:r>
              <a:rPr lang="zh-CN" altLang="en-US" dirty="0">
                <a:solidFill>
                  <a:schemeClr val="tx1"/>
                </a:solidFill>
              </a:rPr>
              <a:t>现代计算机系统结构研究方向</a:t>
            </a:r>
            <a:endParaRPr lang="en-US" altLang="zh-CN" dirty="0">
              <a:solidFill>
                <a:schemeClr val="tx1"/>
              </a:solidFill>
            </a:endParaRPr>
          </a:p>
          <a:p>
            <a:pPr marL="457200" lvl="0" indent="-457200" eaLnBrk="1" hangingPunct="1">
              <a:buFontTx/>
              <a:buNone/>
            </a:pPr>
            <a:r>
              <a:rPr lang="en-US" altLang="zh-CN" dirty="0">
                <a:solidFill>
                  <a:schemeClr val="tx1"/>
                </a:solidFill>
              </a:rPr>
              <a:t>1.5.3  </a:t>
            </a:r>
            <a:r>
              <a:rPr lang="zh-CN" altLang="en-US" dirty="0">
                <a:solidFill>
                  <a:schemeClr val="tx1"/>
                </a:solidFill>
              </a:rPr>
              <a:t>计算机系统结构发展趋势</a:t>
            </a:r>
            <a:endParaRPr lang="zh-CN" altLang="en-US" dirty="0">
              <a:solidFill>
                <a:schemeClr val="tx1"/>
              </a:solidFill>
            </a:endParaRPr>
          </a:p>
          <a:p>
            <a:pPr marL="457200" lvl="0" indent="-457200" eaLnBrk="1" hangingPunct="1">
              <a:buFontTx/>
              <a:buNone/>
            </a:pPr>
            <a:endParaRPr lang="zh-CN" altLang="en-US" dirty="0">
              <a:solidFill>
                <a:schemeClr val="tx1"/>
              </a:solidFill>
            </a:endParaRPr>
          </a:p>
          <a:p>
            <a:pPr marL="457200" lvl="0" indent="-457200" eaLnBrk="1" hangingPunct="1">
              <a:buFontTx/>
              <a:buNone/>
            </a:pPr>
            <a:endParaRPr lang="zh-CN" altLang="en-US" dirty="0">
              <a:solidFill>
                <a:srgbClr val="A5002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p:nvPr>
        </p:nvSpPr>
        <p:spPr>
          <a:xfrm>
            <a:off x="1027113" y="549275"/>
            <a:ext cx="7772400" cy="1143000"/>
          </a:xfrm>
          <a:ln/>
        </p:spPr>
        <p:txBody>
          <a:bodyPr vert="horz" wrap="square" lIns="91440" tIns="45720" rIns="91440" bIns="45720" anchor="b" anchorCtr="0"/>
          <a:p>
            <a:pPr eaLnBrk="1" hangingPunct="1"/>
            <a:r>
              <a:rPr lang="en-US" altLang="zh-CN" sz="3600" dirty="0"/>
              <a:t>1.5.1 </a:t>
            </a:r>
            <a:r>
              <a:rPr lang="zh-CN" altLang="en-US" sz="3600" dirty="0"/>
              <a:t>计算机系统结构分类</a:t>
            </a:r>
            <a:endParaRPr lang="zh-CN" altLang="en-US" sz="3600" dirty="0"/>
          </a:p>
        </p:txBody>
      </p:sp>
      <p:sp>
        <p:nvSpPr>
          <p:cNvPr id="81923" name="Rectangle 3"/>
          <p:cNvSpPr>
            <a:spLocks noGrp="1"/>
          </p:cNvSpPr>
          <p:nvPr>
            <p:ph idx="1"/>
          </p:nvPr>
        </p:nvSpPr>
        <p:spPr>
          <a:xfrm>
            <a:off x="1047750" y="1978025"/>
            <a:ext cx="7772400" cy="4114800"/>
          </a:xfrm>
          <a:ln/>
        </p:spPr>
        <p:txBody>
          <a:bodyPr vert="horz" wrap="square" lIns="91440" tIns="45720" rIns="91440" bIns="45720" anchor="t" anchorCtr="0"/>
          <a:p>
            <a:pPr eaLnBrk="1" hangingPunct="1"/>
            <a:r>
              <a:rPr lang="en-US" altLang="zh-CN" dirty="0">
                <a:latin typeface="宋体" panose="02010600030101010101" pitchFamily="2" charset="-122"/>
              </a:rPr>
              <a:t>Flynn(</a:t>
            </a:r>
            <a:r>
              <a:rPr lang="zh-CN" altLang="en-US" dirty="0">
                <a:latin typeface="宋体" panose="02010600030101010101" pitchFamily="2" charset="-122"/>
              </a:rPr>
              <a:t>佛林</a:t>
            </a:r>
            <a:r>
              <a:rPr lang="en-US" altLang="zh-CN" dirty="0">
                <a:latin typeface="宋体" panose="02010600030101010101" pitchFamily="2" charset="-122"/>
              </a:rPr>
              <a:t>)</a:t>
            </a:r>
            <a:r>
              <a:rPr lang="zh-CN" altLang="en-US" dirty="0">
                <a:latin typeface="宋体" panose="02010600030101010101" pitchFamily="2" charset="-122"/>
              </a:rPr>
              <a:t>分类法</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冯氏分类法 </a:t>
            </a:r>
            <a:endParaRPr lang="zh-CN" altLang="en-US" dirty="0">
              <a:latin typeface="宋体" panose="02010600030101010101" pitchFamily="2" charset="-122"/>
            </a:endParaRPr>
          </a:p>
          <a:p>
            <a:pPr eaLnBrk="1" hangingPunct="1"/>
            <a:r>
              <a:rPr lang="en-US" altLang="zh-CN" dirty="0">
                <a:latin typeface="宋体" panose="02010600030101010101" pitchFamily="2" charset="-122"/>
              </a:rPr>
              <a:t>Handler(</a:t>
            </a:r>
            <a:r>
              <a:rPr lang="zh-CN" altLang="en-US" dirty="0">
                <a:latin typeface="宋体" panose="02010600030101010101" pitchFamily="2" charset="-122"/>
              </a:rPr>
              <a:t>汉德勒</a:t>
            </a:r>
            <a:r>
              <a:rPr lang="en-US" altLang="zh-CN" dirty="0">
                <a:latin typeface="宋体" panose="02010600030101010101" pitchFamily="2" charset="-122"/>
              </a:rPr>
              <a:t>)</a:t>
            </a:r>
            <a:r>
              <a:rPr lang="zh-CN" altLang="en-US" dirty="0">
                <a:latin typeface="宋体" panose="02010600030101010101" pitchFamily="2" charset="-122"/>
              </a:rPr>
              <a:t>分类法</a:t>
            </a:r>
            <a:endParaRPr lang="zh-CN" altLang="en-US" dirty="0">
              <a:latin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p:nvPr>
        </p:nvSpPr>
        <p:spPr>
          <a:xfrm>
            <a:off x="539750" y="269875"/>
            <a:ext cx="7772400" cy="1143000"/>
          </a:xfrm>
          <a:ln/>
        </p:spPr>
        <p:txBody>
          <a:bodyPr vert="horz" wrap="square" lIns="91440" tIns="45720" rIns="91440" bIns="45720" anchor="b" anchorCtr="0"/>
          <a:p>
            <a:pPr eaLnBrk="1" hangingPunct="1"/>
            <a:r>
              <a:rPr lang="en-US" altLang="zh-CN" sz="3600" dirty="0"/>
              <a:t>Flynn</a:t>
            </a:r>
            <a:r>
              <a:rPr lang="zh-CN" altLang="en-US" sz="3600" dirty="0"/>
              <a:t>分类法</a:t>
            </a:r>
            <a:endParaRPr lang="zh-CN" altLang="en-US" sz="3600" dirty="0"/>
          </a:p>
        </p:txBody>
      </p:sp>
      <p:sp>
        <p:nvSpPr>
          <p:cNvPr id="82947" name="Rectangle 3"/>
          <p:cNvSpPr>
            <a:spLocks noGrp="1"/>
          </p:cNvSpPr>
          <p:nvPr>
            <p:ph idx="1"/>
          </p:nvPr>
        </p:nvSpPr>
        <p:spPr>
          <a:xfrm>
            <a:off x="539750" y="1628775"/>
            <a:ext cx="8353425" cy="4464050"/>
          </a:xfrm>
          <a:ln/>
        </p:spPr>
        <p:txBody>
          <a:bodyPr vert="horz" wrap="square" lIns="91440" tIns="45720" rIns="91440" bIns="45720" anchor="t" anchorCtr="0"/>
          <a:p>
            <a:pPr eaLnBrk="1" hangingPunct="1">
              <a:lnSpc>
                <a:spcPct val="90000"/>
              </a:lnSpc>
            </a:pPr>
            <a:r>
              <a:rPr lang="en-US" altLang="zh-CN" sz="2400" dirty="0"/>
              <a:t>1966</a:t>
            </a:r>
            <a:r>
              <a:rPr lang="zh-CN" altLang="en-US" sz="2400" dirty="0"/>
              <a:t>年由</a:t>
            </a:r>
            <a:r>
              <a:rPr lang="en-US" altLang="zh-CN" sz="2400" dirty="0"/>
              <a:t>Michael.J.Flynn</a:t>
            </a:r>
            <a:r>
              <a:rPr lang="zh-CN" altLang="en-US" sz="2400" dirty="0"/>
              <a:t>提出</a:t>
            </a:r>
            <a:endParaRPr lang="zh-CN" altLang="en-US" sz="2400" dirty="0"/>
          </a:p>
          <a:p>
            <a:pPr eaLnBrk="1" hangingPunct="1">
              <a:lnSpc>
                <a:spcPct val="90000"/>
              </a:lnSpc>
            </a:pPr>
            <a:r>
              <a:rPr lang="zh-CN" altLang="en-US" sz="2400" dirty="0"/>
              <a:t>按照</a:t>
            </a:r>
            <a:r>
              <a:rPr lang="zh-CN" altLang="en-US" sz="2400" dirty="0">
                <a:solidFill>
                  <a:srgbClr val="A50021"/>
                </a:solidFill>
              </a:rPr>
              <a:t>指令流和数据流的多倍型特征</a:t>
            </a:r>
            <a:r>
              <a:rPr lang="zh-CN" altLang="en-US" sz="2400" dirty="0"/>
              <a:t>进行分类</a:t>
            </a:r>
            <a:endParaRPr lang="zh-CN" altLang="en-US" sz="2400" dirty="0"/>
          </a:p>
          <a:p>
            <a:pPr lvl="1" eaLnBrk="1" hangingPunct="1">
              <a:lnSpc>
                <a:spcPct val="90000"/>
              </a:lnSpc>
              <a:buClr>
                <a:srgbClr val="A50021"/>
              </a:buClr>
              <a:buFont typeface="Wingdings" panose="05000000000000000000" pitchFamily="2" charset="2"/>
              <a:buChar char="Ø"/>
            </a:pPr>
            <a:r>
              <a:rPr lang="zh-CN" altLang="en-US" sz="2000" dirty="0">
                <a:solidFill>
                  <a:srgbClr val="A50021"/>
                </a:solidFill>
              </a:rPr>
              <a:t>指令流：</a:t>
            </a:r>
            <a:r>
              <a:rPr lang="zh-CN" altLang="en-US" sz="2000" dirty="0"/>
              <a:t>机器执行的指令序列</a:t>
            </a:r>
            <a:endParaRPr lang="zh-CN" altLang="en-US" sz="2000" dirty="0"/>
          </a:p>
          <a:p>
            <a:pPr lvl="1" eaLnBrk="1" hangingPunct="1">
              <a:lnSpc>
                <a:spcPct val="90000"/>
              </a:lnSpc>
              <a:buClr>
                <a:srgbClr val="A50021"/>
              </a:buClr>
              <a:buFont typeface="Wingdings" panose="05000000000000000000" pitchFamily="2" charset="2"/>
              <a:buChar char="Ø"/>
            </a:pPr>
            <a:r>
              <a:rPr lang="zh-CN" altLang="en-US" sz="2000" dirty="0">
                <a:solidFill>
                  <a:srgbClr val="A50021"/>
                </a:solidFill>
              </a:rPr>
              <a:t>数据流：</a:t>
            </a:r>
            <a:r>
              <a:rPr lang="zh-CN" altLang="en-US" sz="2000" dirty="0"/>
              <a:t>指令流调用的数据序列</a:t>
            </a:r>
            <a:endParaRPr lang="zh-CN" altLang="en-US" sz="2000" dirty="0"/>
          </a:p>
          <a:p>
            <a:pPr lvl="1" eaLnBrk="1" hangingPunct="1">
              <a:lnSpc>
                <a:spcPct val="90000"/>
              </a:lnSpc>
              <a:buClr>
                <a:srgbClr val="A50021"/>
              </a:buClr>
              <a:buFont typeface="Wingdings" panose="05000000000000000000" pitchFamily="2" charset="2"/>
              <a:buChar char="Ø"/>
            </a:pPr>
            <a:r>
              <a:rPr lang="zh-CN" altLang="en-US" sz="2000" dirty="0">
                <a:solidFill>
                  <a:srgbClr val="A50021"/>
                </a:solidFill>
              </a:rPr>
              <a:t>多倍性</a:t>
            </a:r>
            <a:r>
              <a:rPr lang="en-US" altLang="zh-CN" sz="2000" dirty="0">
                <a:solidFill>
                  <a:srgbClr val="A50021"/>
                </a:solidFill>
              </a:rPr>
              <a:t>(multiplicity)</a:t>
            </a:r>
            <a:r>
              <a:rPr lang="zh-CN" altLang="en-US" sz="2000" dirty="0">
                <a:solidFill>
                  <a:srgbClr val="A50021"/>
                </a:solidFill>
              </a:rPr>
              <a:t>：</a:t>
            </a:r>
            <a:r>
              <a:rPr lang="zh-CN" altLang="en-US" sz="2000" dirty="0"/>
              <a:t>在系统性能瓶颈部件上同时处于同一执行阶段的指令或数据的最大个数</a:t>
            </a:r>
            <a:endParaRPr lang="zh-CN" altLang="en-US" sz="2000" dirty="0"/>
          </a:p>
          <a:p>
            <a:pPr eaLnBrk="1" hangingPunct="1">
              <a:lnSpc>
                <a:spcPct val="90000"/>
              </a:lnSpc>
            </a:pPr>
            <a:r>
              <a:rPr lang="zh-CN" altLang="en-US" sz="2400" dirty="0"/>
              <a:t>四种类型</a:t>
            </a:r>
            <a:endParaRPr lang="zh-CN" altLang="en-US" sz="2400" dirty="0"/>
          </a:p>
          <a:p>
            <a:pPr lvl="1" eaLnBrk="1" hangingPunct="1">
              <a:lnSpc>
                <a:spcPct val="90000"/>
              </a:lnSpc>
              <a:buClr>
                <a:srgbClr val="A50021"/>
              </a:buClr>
              <a:buFont typeface="Wingdings" panose="05000000000000000000" pitchFamily="2" charset="2"/>
              <a:buChar char="Ø"/>
            </a:pPr>
            <a:r>
              <a:rPr lang="zh-CN" altLang="en-US" sz="2000" dirty="0">
                <a:solidFill>
                  <a:srgbClr val="A50021"/>
                </a:solidFill>
              </a:rPr>
              <a:t>单指令流单数据流</a:t>
            </a:r>
            <a:r>
              <a:rPr lang="en-US" altLang="zh-CN" sz="2000" dirty="0">
                <a:solidFill>
                  <a:srgbClr val="A50021"/>
                </a:solidFill>
              </a:rPr>
              <a:t>SISD(Single Instruction Single Datastream)</a:t>
            </a:r>
            <a:endParaRPr lang="en-US" altLang="zh-CN" sz="2000" dirty="0">
              <a:solidFill>
                <a:srgbClr val="A50021"/>
              </a:solidFill>
            </a:endParaRPr>
          </a:p>
          <a:p>
            <a:pPr lvl="1" eaLnBrk="1" hangingPunct="1">
              <a:lnSpc>
                <a:spcPct val="90000"/>
              </a:lnSpc>
              <a:buClr>
                <a:srgbClr val="A50021"/>
              </a:buClr>
              <a:buFont typeface="Wingdings" panose="05000000000000000000" pitchFamily="2" charset="2"/>
              <a:buChar char="Ø"/>
            </a:pPr>
            <a:r>
              <a:rPr lang="zh-CN" altLang="en-US" sz="2000" dirty="0">
                <a:solidFill>
                  <a:srgbClr val="A50021"/>
                </a:solidFill>
              </a:rPr>
              <a:t>单指令流多数据流</a:t>
            </a:r>
            <a:r>
              <a:rPr lang="en-US" altLang="zh-CN" sz="2000" dirty="0">
                <a:solidFill>
                  <a:srgbClr val="A50021"/>
                </a:solidFill>
              </a:rPr>
              <a:t>SIMD(Single Instruction Multiple Datastream)</a:t>
            </a:r>
            <a:endParaRPr lang="en-US" altLang="zh-CN" sz="2000" dirty="0">
              <a:solidFill>
                <a:srgbClr val="A50021"/>
              </a:solidFill>
            </a:endParaRPr>
          </a:p>
          <a:p>
            <a:pPr lvl="1" eaLnBrk="1" hangingPunct="1">
              <a:lnSpc>
                <a:spcPct val="90000"/>
              </a:lnSpc>
              <a:buClr>
                <a:srgbClr val="A50021"/>
              </a:buClr>
              <a:buFont typeface="Wingdings" panose="05000000000000000000" pitchFamily="2" charset="2"/>
              <a:buChar char="Ø"/>
            </a:pPr>
            <a:r>
              <a:rPr lang="zh-CN" altLang="en-US" sz="2000" dirty="0"/>
              <a:t>多指令流单数据流</a:t>
            </a:r>
            <a:r>
              <a:rPr lang="en-US" altLang="zh-CN" sz="2000" dirty="0"/>
              <a:t>MISD(Multiple Instruction Single Datastream)</a:t>
            </a:r>
            <a:endParaRPr lang="en-US" altLang="zh-CN" sz="2000" dirty="0"/>
          </a:p>
          <a:p>
            <a:pPr lvl="1" eaLnBrk="1" hangingPunct="1">
              <a:lnSpc>
                <a:spcPct val="90000"/>
              </a:lnSpc>
              <a:buClr>
                <a:srgbClr val="A50021"/>
              </a:buClr>
              <a:buFont typeface="Wingdings" panose="05000000000000000000" pitchFamily="2" charset="2"/>
              <a:buChar char="Ø"/>
            </a:pPr>
            <a:r>
              <a:rPr lang="zh-CN" altLang="en-US" sz="2000" dirty="0">
                <a:solidFill>
                  <a:srgbClr val="A50021"/>
                </a:solidFill>
              </a:rPr>
              <a:t>多指令流多数据流</a:t>
            </a:r>
            <a:r>
              <a:rPr lang="en-US" altLang="zh-CN" sz="2000" dirty="0">
                <a:solidFill>
                  <a:srgbClr val="A50021"/>
                </a:solidFill>
              </a:rPr>
              <a:t>MIMD(Multiple Instruction Multiple Datastream)</a:t>
            </a:r>
            <a:endParaRPr lang="en-US" altLang="zh-CN" sz="2000" dirty="0">
              <a:solidFill>
                <a:srgbClr val="A50021"/>
              </a:solidFill>
            </a:endParaRPr>
          </a:p>
          <a:p>
            <a:pPr eaLnBrk="1" hangingPunct="1">
              <a:lnSpc>
                <a:spcPct val="90000"/>
              </a:lnSpc>
            </a:pPr>
            <a:r>
              <a:rPr lang="zh-CN" altLang="en-US" sz="2400" dirty="0"/>
              <a:t>后人发展</a:t>
            </a:r>
            <a:endParaRPr lang="zh-CN" altLang="en-US" sz="2400" dirty="0"/>
          </a:p>
          <a:p>
            <a:pPr lvl="1" eaLnBrk="1" hangingPunct="1">
              <a:lnSpc>
                <a:spcPct val="90000"/>
              </a:lnSpc>
              <a:buClr>
                <a:srgbClr val="A50021"/>
              </a:buClr>
              <a:buFont typeface="Wingdings" panose="05000000000000000000" pitchFamily="2" charset="2"/>
              <a:buChar char="Ø"/>
            </a:pPr>
            <a:r>
              <a:rPr lang="zh-CN" altLang="en-US" sz="2400" dirty="0"/>
              <a:t> </a:t>
            </a:r>
            <a:r>
              <a:rPr lang="en-US" altLang="zh-CN" sz="2000" dirty="0">
                <a:solidFill>
                  <a:srgbClr val="A50021"/>
                </a:solidFill>
              </a:rPr>
              <a:t>SPMD:  </a:t>
            </a:r>
            <a:r>
              <a:rPr lang="zh-CN" altLang="en-US" sz="2000" dirty="0"/>
              <a:t>单程序多数据流</a:t>
            </a:r>
            <a:endParaRPr lang="zh-CN" altLang="en-US" sz="2000" dirty="0">
              <a:solidFill>
                <a:srgbClr val="A50021"/>
              </a:solidFill>
            </a:endParaRPr>
          </a:p>
          <a:p>
            <a:pPr lvl="1" eaLnBrk="1" hangingPunct="1">
              <a:lnSpc>
                <a:spcPct val="90000"/>
              </a:lnSpc>
              <a:buClr>
                <a:srgbClr val="A50021"/>
              </a:buClr>
              <a:buFont typeface="Wingdings" panose="05000000000000000000" pitchFamily="2" charset="2"/>
              <a:buChar char="Ø"/>
            </a:pPr>
            <a:r>
              <a:rPr lang="en-US" altLang="zh-CN" sz="2000" dirty="0">
                <a:solidFill>
                  <a:srgbClr val="A50021"/>
                </a:solidFill>
              </a:rPr>
              <a:t>  SIMT:  </a:t>
            </a:r>
            <a:r>
              <a:rPr lang="zh-CN" altLang="en-US" sz="2000" dirty="0"/>
              <a:t>单指令多线程（多数据流）</a:t>
            </a:r>
            <a:endParaRPr lang="en-US" altLang="zh-CN" sz="2000" dirty="0"/>
          </a:p>
          <a:p>
            <a:pPr eaLnBrk="1" hangingPunct="1">
              <a:lnSpc>
                <a:spcPct val="90000"/>
              </a:lnSpc>
            </a:pPr>
            <a:endParaRPr lang="zh-CN"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3"/>
          <p:cNvSpPr>
            <a:spLocks noGrp="1"/>
          </p:cNvSpPr>
          <p:nvPr>
            <p:ph idx="1"/>
          </p:nvPr>
        </p:nvSpPr>
        <p:spPr>
          <a:xfrm>
            <a:off x="684213" y="1414463"/>
            <a:ext cx="7772400" cy="1943100"/>
          </a:xfrm>
          <a:ln/>
        </p:spPr>
        <p:txBody>
          <a:bodyPr vert="horz" wrap="square" lIns="91440" tIns="45720" rIns="91440" bIns="45720" anchor="t" anchorCtr="0"/>
          <a:p>
            <a:pPr eaLnBrk="1" hangingPunct="1"/>
            <a:r>
              <a:rPr lang="en-US" altLang="zh-CN" sz="2800" dirty="0">
                <a:solidFill>
                  <a:schemeClr val="tx2"/>
                </a:solidFill>
              </a:rPr>
              <a:t>SISD</a:t>
            </a:r>
            <a:r>
              <a:rPr lang="zh-CN" altLang="en-US" sz="2800" dirty="0">
                <a:solidFill>
                  <a:schemeClr val="tx2"/>
                </a:solidFill>
              </a:rPr>
              <a:t>典型单处理机，</a:t>
            </a:r>
            <a:r>
              <a:rPr lang="zh-CN" altLang="en-US" sz="2800" dirty="0">
                <a:solidFill>
                  <a:srgbClr val="000000"/>
                </a:solidFill>
              </a:rPr>
              <a:t>包括：</a:t>
            </a:r>
            <a:endParaRPr lang="zh-CN" altLang="en-US" sz="2800" dirty="0">
              <a:solidFill>
                <a:srgbClr val="000000"/>
              </a:solidFill>
            </a:endParaRPr>
          </a:p>
          <a:p>
            <a:pPr lvl="1" eaLnBrk="1" hangingPunct="1">
              <a:buClr>
                <a:srgbClr val="A50021"/>
              </a:buClr>
              <a:buFont typeface="Wingdings" panose="05000000000000000000" pitchFamily="2" charset="2"/>
              <a:buChar char="Ø"/>
            </a:pPr>
            <a:r>
              <a:rPr lang="zh-CN" altLang="en-US" sz="2400" dirty="0">
                <a:solidFill>
                  <a:schemeClr val="tx2"/>
                </a:solidFill>
              </a:rPr>
              <a:t>单功能部件处理机</a:t>
            </a:r>
            <a:r>
              <a:rPr lang="zh-CN" altLang="en-US" sz="2400" dirty="0">
                <a:solidFill>
                  <a:srgbClr val="000000"/>
                </a:solidFill>
              </a:rPr>
              <a:t>：</a:t>
            </a:r>
            <a:r>
              <a:rPr lang="en-US" altLang="zh-CN" sz="2400" dirty="0">
                <a:solidFill>
                  <a:srgbClr val="000000"/>
                </a:solidFill>
              </a:rPr>
              <a:t>IBM1401,VAX-11</a:t>
            </a:r>
            <a:endParaRPr lang="en-US" altLang="zh-CN" sz="2400" dirty="0">
              <a:solidFill>
                <a:srgbClr val="000000"/>
              </a:solidFill>
            </a:endParaRPr>
          </a:p>
          <a:p>
            <a:pPr lvl="1" eaLnBrk="1" hangingPunct="1">
              <a:buClr>
                <a:srgbClr val="A50021"/>
              </a:buClr>
              <a:buFont typeface="Wingdings" panose="05000000000000000000" pitchFamily="2" charset="2"/>
              <a:buChar char="Ø"/>
            </a:pPr>
            <a:r>
              <a:rPr lang="zh-CN" altLang="en-US" sz="2400" dirty="0">
                <a:solidFill>
                  <a:schemeClr val="tx2"/>
                </a:solidFill>
              </a:rPr>
              <a:t>多功能部件处理机</a:t>
            </a:r>
            <a:r>
              <a:rPr lang="zh-CN" altLang="en-US" sz="2400" dirty="0">
                <a:solidFill>
                  <a:srgbClr val="000000"/>
                </a:solidFill>
              </a:rPr>
              <a:t>：</a:t>
            </a:r>
            <a:r>
              <a:rPr lang="en-US" altLang="zh-CN" sz="2400" dirty="0">
                <a:solidFill>
                  <a:srgbClr val="000000"/>
                </a:solidFill>
              </a:rPr>
              <a:t>IBM360/91,370/168</a:t>
            </a:r>
            <a:endParaRPr lang="en-US" altLang="zh-CN" sz="2400" dirty="0">
              <a:solidFill>
                <a:srgbClr val="000000"/>
              </a:solidFill>
            </a:endParaRPr>
          </a:p>
          <a:p>
            <a:pPr lvl="1" eaLnBrk="1" hangingPunct="1">
              <a:buClr>
                <a:srgbClr val="A50021"/>
              </a:buClr>
              <a:buFont typeface="Wingdings" panose="05000000000000000000" pitchFamily="2" charset="2"/>
              <a:buChar char="Ø"/>
            </a:pPr>
            <a:r>
              <a:rPr lang="zh-CN" altLang="en-US" sz="2400" dirty="0">
                <a:solidFill>
                  <a:schemeClr val="tx2"/>
                </a:solidFill>
              </a:rPr>
              <a:t>流水线处理机</a:t>
            </a:r>
            <a:r>
              <a:rPr lang="zh-CN" altLang="en-US" sz="2400" dirty="0">
                <a:solidFill>
                  <a:srgbClr val="000000"/>
                </a:solidFill>
              </a:rPr>
              <a:t>：标量流水处理机</a:t>
            </a:r>
            <a:endParaRPr lang="en-US" altLang="zh-CN" sz="2400" dirty="0">
              <a:solidFill>
                <a:srgbClr val="000000"/>
              </a:solidFill>
            </a:endParaRPr>
          </a:p>
        </p:txBody>
      </p:sp>
      <p:pic>
        <p:nvPicPr>
          <p:cNvPr id="84995" name="Picture 4" descr="1-9"/>
          <p:cNvPicPr>
            <a:picLocks noChangeAspect="1"/>
          </p:cNvPicPr>
          <p:nvPr/>
        </p:nvPicPr>
        <p:blipFill>
          <a:blip r:embed="rId1"/>
          <a:stretch>
            <a:fillRect/>
          </a:stretch>
        </p:blipFill>
        <p:spPr>
          <a:xfrm>
            <a:off x="1108075" y="3573463"/>
            <a:ext cx="7129463" cy="1608137"/>
          </a:xfrm>
          <a:prstGeom prst="rect">
            <a:avLst/>
          </a:prstGeom>
          <a:noFill/>
          <a:ln w="9525">
            <a:noFill/>
          </a:ln>
        </p:spPr>
      </p:pic>
      <p:pic>
        <p:nvPicPr>
          <p:cNvPr id="84996" name="图片 1"/>
          <p:cNvPicPr>
            <a:picLocks noChangeAspect="1"/>
          </p:cNvPicPr>
          <p:nvPr/>
        </p:nvPicPr>
        <p:blipFill>
          <a:blip r:embed="rId2"/>
          <a:stretch>
            <a:fillRect/>
          </a:stretch>
        </p:blipFill>
        <p:spPr>
          <a:xfrm>
            <a:off x="1692275" y="5516563"/>
            <a:ext cx="6286500" cy="104775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3"/>
          <p:cNvSpPr>
            <a:spLocks noGrp="1"/>
          </p:cNvSpPr>
          <p:nvPr>
            <p:ph idx="1"/>
          </p:nvPr>
        </p:nvSpPr>
        <p:spPr>
          <a:xfrm>
            <a:off x="539750" y="763588"/>
            <a:ext cx="8604250" cy="2233612"/>
          </a:xfrm>
          <a:ln/>
        </p:spPr>
        <p:txBody>
          <a:bodyPr vert="horz" wrap="square" lIns="91440" tIns="45720" rIns="91440" bIns="45720" anchor="t" anchorCtr="0"/>
          <a:p>
            <a:pPr eaLnBrk="1" hangingPunct="1">
              <a:lnSpc>
                <a:spcPct val="80000"/>
              </a:lnSpc>
            </a:pPr>
            <a:r>
              <a:rPr lang="en-US" altLang="zh-CN" sz="2800" dirty="0">
                <a:solidFill>
                  <a:schemeClr val="tx2"/>
                </a:solidFill>
              </a:rPr>
              <a:t>SIMD</a:t>
            </a:r>
            <a:endParaRPr lang="en-US" altLang="zh-CN" sz="2800" dirty="0">
              <a:solidFill>
                <a:schemeClr val="tx2"/>
              </a:solidFill>
            </a:endParaRPr>
          </a:p>
          <a:p>
            <a:pPr lvl="1" eaLnBrk="1" hangingPunct="1">
              <a:lnSpc>
                <a:spcPct val="80000"/>
              </a:lnSpc>
              <a:buClr>
                <a:srgbClr val="A50021"/>
              </a:buClr>
              <a:buFont typeface="Wingdings" panose="05000000000000000000" pitchFamily="2" charset="2"/>
              <a:buChar char="Ø"/>
            </a:pPr>
            <a:r>
              <a:rPr lang="zh-CN" altLang="en-US" sz="2400" dirty="0">
                <a:solidFill>
                  <a:srgbClr val="000000"/>
                </a:solidFill>
              </a:rPr>
              <a:t>并行处理机、阵列处理机、向量处理机、相联处理机、超标量处理机、超流水线处理机</a:t>
            </a:r>
            <a:endParaRPr lang="zh-CN" altLang="en-US" sz="2400"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sz="2400" dirty="0">
                <a:solidFill>
                  <a:srgbClr val="000000"/>
                </a:solidFill>
              </a:rPr>
              <a:t>多个</a:t>
            </a:r>
            <a:r>
              <a:rPr lang="en-US" altLang="zh-CN" sz="2400" dirty="0">
                <a:solidFill>
                  <a:srgbClr val="000000"/>
                </a:solidFill>
              </a:rPr>
              <a:t>PU</a:t>
            </a:r>
            <a:r>
              <a:rPr lang="zh-CN" altLang="en-US" sz="2400" dirty="0">
                <a:solidFill>
                  <a:srgbClr val="000000"/>
                </a:solidFill>
              </a:rPr>
              <a:t>按一定方式互联，在同一个</a:t>
            </a:r>
            <a:r>
              <a:rPr lang="en-US" altLang="zh-CN" sz="2400" dirty="0">
                <a:solidFill>
                  <a:srgbClr val="000000"/>
                </a:solidFill>
              </a:rPr>
              <a:t>CU</a:t>
            </a:r>
            <a:r>
              <a:rPr lang="zh-CN" altLang="en-US" sz="2400" dirty="0">
                <a:solidFill>
                  <a:srgbClr val="000000"/>
                </a:solidFill>
              </a:rPr>
              <a:t>控制下，对各自的数据完成同一条指令规定的操作；从</a:t>
            </a:r>
            <a:r>
              <a:rPr lang="en-US" altLang="zh-CN" sz="2400" dirty="0">
                <a:solidFill>
                  <a:srgbClr val="000000"/>
                </a:solidFill>
              </a:rPr>
              <a:t>CU</a:t>
            </a:r>
            <a:r>
              <a:rPr lang="zh-CN" altLang="en-US" sz="2400" dirty="0">
                <a:solidFill>
                  <a:srgbClr val="000000"/>
                </a:solidFill>
              </a:rPr>
              <a:t>看指令顺序执行，从</a:t>
            </a:r>
            <a:r>
              <a:rPr lang="en-US" altLang="zh-CN" sz="2400" dirty="0">
                <a:solidFill>
                  <a:srgbClr val="000000"/>
                </a:solidFill>
              </a:rPr>
              <a:t>PU</a:t>
            </a:r>
            <a:r>
              <a:rPr lang="zh-CN" altLang="en-US" sz="2400" dirty="0">
                <a:solidFill>
                  <a:srgbClr val="000000"/>
                </a:solidFill>
              </a:rPr>
              <a:t>看数据并行执行</a:t>
            </a:r>
            <a:endParaRPr lang="zh-CN" altLang="en-US" sz="2400" dirty="0">
              <a:solidFill>
                <a:srgbClr val="000000"/>
              </a:solidFill>
            </a:endParaRPr>
          </a:p>
        </p:txBody>
      </p:sp>
      <p:pic>
        <p:nvPicPr>
          <p:cNvPr id="86019" name="Picture 4" descr="1-10"/>
          <p:cNvPicPr>
            <a:picLocks noChangeAspect="1"/>
          </p:cNvPicPr>
          <p:nvPr/>
        </p:nvPicPr>
        <p:blipFill>
          <a:blip r:embed="rId1"/>
          <a:stretch>
            <a:fillRect/>
          </a:stretch>
        </p:blipFill>
        <p:spPr>
          <a:xfrm>
            <a:off x="1368425" y="2781300"/>
            <a:ext cx="7272338" cy="2382838"/>
          </a:xfrm>
          <a:prstGeom prst="rect">
            <a:avLst/>
          </a:prstGeom>
          <a:noFill/>
          <a:ln w="9525">
            <a:noFill/>
          </a:ln>
        </p:spPr>
      </p:pic>
      <p:sp>
        <p:nvSpPr>
          <p:cNvPr id="4" name="文本框 3"/>
          <p:cNvSpPr txBox="1"/>
          <p:nvPr/>
        </p:nvSpPr>
        <p:spPr>
          <a:xfrm>
            <a:off x="1079500" y="5164138"/>
            <a:ext cx="7740650" cy="1784350"/>
          </a:xfrm>
          <a:prstGeom prst="rect">
            <a:avLst/>
          </a:prstGeom>
          <a:noFill/>
          <a:ln w="9525">
            <a:noFill/>
          </a:ln>
        </p:spPr>
        <p:txBody>
          <a:bodyPr>
            <a:spAutoFit/>
          </a:bodyPr>
          <a:lstStyle/>
          <a:p>
            <a:pPr marR="0" indent="269875" defTabSz="914400">
              <a:buClrTx/>
              <a:buSzTx/>
              <a:buFontTx/>
              <a:buNone/>
              <a:defRPr/>
            </a:pPr>
            <a:r>
              <a:rPr kumimoji="0" lang="zh-CN" b="1" kern="1200" cap="none" spc="0" normalizeH="0" baseline="0" noProof="1">
                <a:solidFill>
                  <a:srgbClr val="000000"/>
                </a:solidFill>
                <a:latin typeface="Times New Roman" panose="02020603050405020304" pitchFamily="18" charset="0"/>
                <a:ea typeface="宋体" panose="02010600030101010101" pitchFamily="2" charset="-122"/>
                <a:cs typeface="+mn-cs"/>
              </a:rPr>
              <a:t>应用：</a:t>
            </a:r>
            <a:r>
              <a:rPr kumimoji="0" lang="zh-CN" kern="1200" cap="none" spc="0" normalizeH="0" baseline="0" noProof="1">
                <a:solidFill>
                  <a:srgbClr val="000000"/>
                </a:solidFill>
                <a:latin typeface="Times New Roman" panose="02020603050405020304" pitchFamily="18" charset="0"/>
                <a:ea typeface="宋体" panose="02010600030101010101" pitchFamily="2" charset="-122"/>
                <a:cs typeface="+mn-cs"/>
              </a:rPr>
              <a:t>在</a:t>
            </a:r>
            <a:r>
              <a:rPr kumimoji="0" lang="en-US" altLang="zh-CN" kern="1200" cap="none" spc="0" normalizeH="0" baseline="0" noProof="1">
                <a:solidFill>
                  <a:srgbClr val="000000"/>
                </a:solidFill>
                <a:latin typeface="Times New Roman" panose="02020603050405020304" pitchFamily="18" charset="0"/>
                <a:ea typeface="宋体" panose="02010600030101010101" pitchFamily="2" charset="-122"/>
                <a:cs typeface="+mn-cs"/>
              </a:rPr>
              <a:t>CPU</a:t>
            </a:r>
            <a:r>
              <a:rPr kumimoji="0" lang="zh-CN" altLang="en-US" kern="1200" cap="none" spc="0" normalizeH="0" baseline="0" noProof="1">
                <a:solidFill>
                  <a:srgbClr val="000000"/>
                </a:solidFill>
                <a:latin typeface="Times New Roman" panose="02020603050405020304" pitchFamily="18" charset="0"/>
                <a:ea typeface="宋体" panose="02010600030101010101" pitchFamily="2" charset="-122"/>
                <a:cs typeface="+mn-cs"/>
              </a:rPr>
              <a:t>、</a:t>
            </a:r>
            <a:r>
              <a:rPr kumimoji="0" lang="en-US" altLang="zh-CN" kern="1200" cap="none" spc="0" normalizeH="0" baseline="0" noProof="1">
                <a:solidFill>
                  <a:srgbClr val="000000"/>
                </a:solidFill>
                <a:latin typeface="Times New Roman" panose="02020603050405020304" pitchFamily="18" charset="0"/>
                <a:ea typeface="宋体" panose="02010600030101010101" pitchFamily="2" charset="-122"/>
                <a:cs typeface="+mn-cs"/>
              </a:rPr>
              <a:t>GPU</a:t>
            </a:r>
            <a:r>
              <a:rPr kumimoji="0" lang="zh-CN" altLang="en-US" kern="1200" cap="none" spc="0" normalizeH="0" baseline="0" noProof="1">
                <a:solidFill>
                  <a:srgbClr val="000000"/>
                </a:solidFill>
                <a:latin typeface="Times New Roman" panose="02020603050405020304" pitchFamily="18" charset="0"/>
                <a:ea typeface="宋体" panose="02010600030101010101" pitchFamily="2" charset="-122"/>
                <a:cs typeface="+mn-cs"/>
              </a:rPr>
              <a:t>等加速部件中广泛应用</a:t>
            </a:r>
            <a:endParaRPr kumimoji="0" lang="zh-CN" kern="1200" cap="none" spc="0" normalizeH="0" baseline="0" noProof="1">
              <a:solidFill>
                <a:srgbClr val="000000"/>
              </a:solidFill>
              <a:latin typeface="Times New Roman" panose="02020603050405020304" pitchFamily="18" charset="0"/>
              <a:ea typeface="宋体" panose="02010600030101010101" pitchFamily="2" charset="-122"/>
              <a:cs typeface="+mn-cs"/>
            </a:endParaRPr>
          </a:p>
          <a:p>
            <a:pPr marL="457200" marR="0" indent="-457200" defTabSz="914400">
              <a:buClrTx/>
              <a:buSzTx/>
              <a:buFont typeface="Arial" panose="020B0604020202020204" pitchFamily="34" charset="0"/>
              <a:buChar char="•"/>
              <a:defRPr/>
            </a:pPr>
            <a:r>
              <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rPr>
              <a:t>MMX（MultiMedia eXtensions）</a:t>
            </a:r>
            <a:endPar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endParaRPr>
          </a:p>
          <a:p>
            <a:pPr marL="457200" marR="0" indent="-457200" defTabSz="914400">
              <a:buClrTx/>
              <a:buSzTx/>
              <a:buFont typeface="Arial" panose="020B0604020202020204" pitchFamily="34" charset="0"/>
              <a:buChar char="•"/>
              <a:defRPr/>
            </a:pPr>
            <a:r>
              <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rPr>
              <a:t>SSE（Streaming </a:t>
            </a:r>
            <a:endPar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endParaRPr>
          </a:p>
          <a:p>
            <a:pPr marL="457200" marR="0" indent="-457200" defTabSz="914400">
              <a:buClrTx/>
              <a:buSzTx/>
              <a:buFont typeface="Arial" panose="020B0604020202020204" pitchFamily="34" charset="0"/>
              <a:buChar char="•"/>
              <a:defRPr/>
            </a:pPr>
            <a:r>
              <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rPr>
              <a:t>SIMD Extensions）</a:t>
            </a:r>
            <a:endPar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endParaRPr>
          </a:p>
          <a:p>
            <a:pPr marL="457200" marR="0" indent="-457200" defTabSz="914400">
              <a:buClrTx/>
              <a:buSzTx/>
              <a:buFont typeface="Arial" panose="020B0604020202020204" pitchFamily="34" charset="0"/>
              <a:buChar char="•"/>
              <a:defRPr/>
            </a:pPr>
            <a:r>
              <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rPr>
              <a:t>AVX（Advanced Vector eXtensions）</a:t>
            </a:r>
            <a:endPar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endParaRPr>
          </a:p>
          <a:p>
            <a:pPr marL="457200" marR="0" indent="-457200" defTabSz="914400">
              <a:buClrTx/>
              <a:buSzTx/>
              <a:buFont typeface="Arial" panose="020B0604020202020204" pitchFamily="34" charset="0"/>
              <a:buChar char="•"/>
              <a:defRPr/>
            </a:pPr>
            <a:r>
              <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rPr>
              <a:t>ARM的SVE</a:t>
            </a:r>
            <a:endParaRPr kumimoji="0" lang="zh-CN" sz="1800" kern="1200" cap="none" spc="0" normalizeH="0" baseline="0" noProof="1">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539750" y="333375"/>
            <a:ext cx="8135938" cy="1143000"/>
          </a:xfrm>
          <a:ln/>
        </p:spPr>
        <p:txBody>
          <a:bodyPr vert="horz" wrap="square" lIns="91440" tIns="45720" rIns="91440" bIns="45720" anchor="b" anchorCtr="0"/>
          <a:p>
            <a:pPr eaLnBrk="1" hangingPunct="1"/>
            <a:r>
              <a:rPr lang="zh-CN" altLang="en-US" sz="3200" b="1" dirty="0"/>
              <a:t>特点：</a:t>
            </a:r>
            <a:r>
              <a:rPr lang="zh-CN" altLang="en-US" sz="3200" dirty="0">
                <a:solidFill>
                  <a:srgbClr val="A50021"/>
                </a:solidFill>
              </a:rPr>
              <a:t>存储程序</a:t>
            </a:r>
            <a:r>
              <a:rPr lang="zh-CN" altLang="en-US" sz="3200" dirty="0"/>
              <a:t>、</a:t>
            </a:r>
            <a:r>
              <a:rPr lang="zh-CN" altLang="en-US" sz="3200" dirty="0">
                <a:solidFill>
                  <a:srgbClr val="DE0AA6"/>
                </a:solidFill>
              </a:rPr>
              <a:t>运算器为中心、集中控制</a:t>
            </a:r>
            <a:endParaRPr lang="zh-CN" altLang="en-US" sz="3200" dirty="0">
              <a:solidFill>
                <a:srgbClr val="DE0AA6"/>
              </a:solidFill>
            </a:endParaRPr>
          </a:p>
        </p:txBody>
      </p:sp>
      <p:sp>
        <p:nvSpPr>
          <p:cNvPr id="14339" name="Rectangle 3"/>
          <p:cNvSpPr>
            <a:spLocks noGrp="1"/>
          </p:cNvSpPr>
          <p:nvPr>
            <p:ph idx="1"/>
          </p:nvPr>
        </p:nvSpPr>
        <p:spPr>
          <a:xfrm>
            <a:off x="684213" y="1773238"/>
            <a:ext cx="8208962" cy="4751387"/>
          </a:xfrm>
          <a:ln/>
        </p:spPr>
        <p:txBody>
          <a:bodyPr vert="horz" wrap="square" lIns="91440" tIns="45720" rIns="91440" bIns="45720" anchor="t" anchorCtr="0"/>
          <a:p>
            <a:pPr eaLnBrk="1" hangingPunct="1"/>
            <a:r>
              <a:rPr lang="zh-CN" altLang="en-US" sz="2800" dirty="0">
                <a:solidFill>
                  <a:srgbClr val="000000"/>
                </a:solidFill>
              </a:rPr>
              <a:t>存储器字长固定，顺序线性编址的一维结构，每个地址是唯一定义的</a:t>
            </a:r>
            <a:endParaRPr lang="zh-CN" altLang="en-US" sz="2800" dirty="0">
              <a:solidFill>
                <a:srgbClr val="000000"/>
              </a:solidFill>
            </a:endParaRPr>
          </a:p>
          <a:p>
            <a:pPr eaLnBrk="1" hangingPunct="1"/>
            <a:r>
              <a:rPr lang="zh-CN" altLang="en-US" sz="2800" dirty="0">
                <a:solidFill>
                  <a:srgbClr val="000000"/>
                </a:solidFill>
              </a:rPr>
              <a:t>指令有操作码和地址码组成</a:t>
            </a:r>
            <a:endParaRPr lang="zh-CN" altLang="en-US" sz="2800" dirty="0">
              <a:solidFill>
                <a:srgbClr val="000000"/>
              </a:solidFill>
            </a:endParaRPr>
          </a:p>
          <a:p>
            <a:pPr eaLnBrk="1" hangingPunct="1"/>
            <a:r>
              <a:rPr lang="zh-CN" altLang="en-US" sz="2800" dirty="0">
                <a:solidFill>
                  <a:srgbClr val="000000"/>
                </a:solidFill>
              </a:rPr>
              <a:t>指令顺序执行，即一般按照指令在存储器中存放的顺序执行，程序分支有转移指令实现</a:t>
            </a:r>
            <a:endParaRPr lang="zh-CN" altLang="en-US" sz="2800" dirty="0">
              <a:solidFill>
                <a:srgbClr val="000000"/>
              </a:solidFill>
            </a:endParaRPr>
          </a:p>
          <a:p>
            <a:pPr eaLnBrk="1" hangingPunct="1"/>
            <a:r>
              <a:rPr lang="zh-CN" altLang="en-US" sz="2800" dirty="0">
                <a:solidFill>
                  <a:srgbClr val="000000"/>
                </a:solidFill>
              </a:rPr>
              <a:t>运算器为中心，输入输出设备与存储器之间的数据传送都途径运算器，各部件的操作及它们之间的联系都有控制器集中控制</a:t>
            </a:r>
            <a:endParaRPr lang="zh-CN" altLang="en-US" sz="2800" dirty="0">
              <a:solidFill>
                <a:srgbClr val="000000"/>
              </a:solidFill>
            </a:endParaRPr>
          </a:p>
          <a:p>
            <a:pPr eaLnBrk="1" hangingPunct="1"/>
            <a:r>
              <a:rPr lang="zh-CN" altLang="en-US" sz="2800" dirty="0">
                <a:solidFill>
                  <a:srgbClr val="000000"/>
                </a:solidFill>
              </a:rPr>
              <a:t>指令和数据同等对待，均以二进制码表示，采用二进制运算</a:t>
            </a:r>
            <a:endParaRPr lang="zh-CN" altLang="en-US" sz="2800" dirty="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3"/>
          <p:cNvSpPr>
            <a:spLocks noGrp="1"/>
          </p:cNvSpPr>
          <p:nvPr>
            <p:ph idx="1"/>
          </p:nvPr>
        </p:nvSpPr>
        <p:spPr>
          <a:xfrm>
            <a:off x="827088" y="1268413"/>
            <a:ext cx="7772400" cy="1008062"/>
          </a:xfrm>
          <a:ln/>
        </p:spPr>
        <p:txBody>
          <a:bodyPr vert="horz" wrap="square" lIns="91440" tIns="45720" rIns="91440" bIns="45720" anchor="t" anchorCtr="0"/>
          <a:p>
            <a:pPr eaLnBrk="1" hangingPunct="1">
              <a:lnSpc>
                <a:spcPct val="90000"/>
              </a:lnSpc>
            </a:pPr>
            <a:r>
              <a:rPr lang="en-US" altLang="zh-CN" sz="2800" dirty="0">
                <a:solidFill>
                  <a:schemeClr val="tx2"/>
                </a:solidFill>
              </a:rPr>
              <a:t>MISD</a:t>
            </a:r>
            <a:r>
              <a:rPr lang="zh-CN" altLang="en-US" sz="2800" dirty="0">
                <a:solidFill>
                  <a:schemeClr val="tx2"/>
                </a:solidFill>
              </a:rPr>
              <a:t>：</a:t>
            </a:r>
            <a:r>
              <a:rPr lang="zh-CN" altLang="en-US" sz="2800" dirty="0">
                <a:solidFill>
                  <a:srgbClr val="000000"/>
                </a:solidFill>
              </a:rPr>
              <a:t>几条指令对同一个数据进行不同的处理，实际上不存在</a:t>
            </a:r>
            <a:endParaRPr lang="zh-CN" altLang="en-US" sz="2800" dirty="0">
              <a:solidFill>
                <a:srgbClr val="000000"/>
              </a:solidFill>
            </a:endParaRPr>
          </a:p>
        </p:txBody>
      </p:sp>
      <p:pic>
        <p:nvPicPr>
          <p:cNvPr id="87043" name="Picture 4" descr="1-11"/>
          <p:cNvPicPr>
            <a:picLocks noChangeAspect="1"/>
          </p:cNvPicPr>
          <p:nvPr/>
        </p:nvPicPr>
        <p:blipFill>
          <a:blip r:embed="rId1"/>
          <a:stretch>
            <a:fillRect/>
          </a:stretch>
        </p:blipFill>
        <p:spPr>
          <a:xfrm>
            <a:off x="1187450" y="2492375"/>
            <a:ext cx="7129463" cy="3141663"/>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3"/>
          <p:cNvSpPr>
            <a:spLocks noGrp="1"/>
          </p:cNvSpPr>
          <p:nvPr>
            <p:ph idx="1"/>
          </p:nvPr>
        </p:nvSpPr>
        <p:spPr>
          <a:xfrm>
            <a:off x="684213" y="1268413"/>
            <a:ext cx="7772400" cy="1512887"/>
          </a:xfrm>
          <a:ln/>
        </p:spPr>
        <p:txBody>
          <a:bodyPr vert="horz" wrap="square" lIns="91440" tIns="45720" rIns="91440" bIns="45720" anchor="t" anchorCtr="0"/>
          <a:p>
            <a:pPr eaLnBrk="1" hangingPunct="1"/>
            <a:r>
              <a:rPr lang="en-US" altLang="zh-CN" sz="2800" dirty="0">
                <a:solidFill>
                  <a:schemeClr val="tx2"/>
                </a:solidFill>
              </a:rPr>
              <a:t>MIMD</a:t>
            </a:r>
            <a:endParaRPr lang="en-US" altLang="zh-CN" sz="2800" dirty="0">
              <a:solidFill>
                <a:schemeClr val="tx2"/>
              </a:solidFill>
            </a:endParaRPr>
          </a:p>
          <a:p>
            <a:pPr lvl="1" eaLnBrk="1" hangingPunct="1"/>
            <a:r>
              <a:rPr lang="zh-CN" altLang="en-US" sz="2400" dirty="0">
                <a:solidFill>
                  <a:schemeClr val="tx2"/>
                </a:solidFill>
              </a:rPr>
              <a:t>多计算机和多处理机系统</a:t>
            </a:r>
            <a:r>
              <a:rPr lang="zh-CN" altLang="en-US" sz="2400" dirty="0"/>
              <a:t>，包括</a:t>
            </a:r>
            <a:r>
              <a:rPr lang="en-US" altLang="zh-CN" sz="2400" dirty="0"/>
              <a:t>:</a:t>
            </a:r>
            <a:endParaRPr lang="en-US" altLang="zh-CN" sz="2400" dirty="0"/>
          </a:p>
          <a:p>
            <a:pPr lvl="1" eaLnBrk="1" hangingPunct="1">
              <a:buClr>
                <a:srgbClr val="A50021"/>
              </a:buClr>
              <a:buFont typeface="Wingdings" panose="05000000000000000000" pitchFamily="2" charset="2"/>
              <a:buChar char="Ø"/>
            </a:pPr>
            <a:r>
              <a:rPr lang="zh-CN" altLang="en-US" sz="2400" dirty="0"/>
              <a:t>紧密耦合：</a:t>
            </a:r>
            <a:r>
              <a:rPr lang="en-US" altLang="zh-CN" sz="2400" dirty="0"/>
              <a:t>IBM3081</a:t>
            </a:r>
            <a:r>
              <a:rPr lang="zh-CN" altLang="en-US" sz="2400" dirty="0"/>
              <a:t>、</a:t>
            </a:r>
            <a:r>
              <a:rPr lang="en-US" altLang="zh-CN" sz="2400" dirty="0"/>
              <a:t>IBM3084</a:t>
            </a:r>
            <a:endParaRPr lang="en-US" altLang="zh-CN" sz="2400" dirty="0"/>
          </a:p>
          <a:p>
            <a:pPr lvl="1" eaLnBrk="1" hangingPunct="1">
              <a:buClr>
                <a:srgbClr val="A50021"/>
              </a:buClr>
              <a:buFont typeface="Wingdings" panose="05000000000000000000" pitchFamily="2" charset="2"/>
              <a:buChar char="Ø"/>
            </a:pPr>
            <a:r>
              <a:rPr lang="zh-CN" altLang="en-US" sz="2400" dirty="0"/>
              <a:t>松散耦合：</a:t>
            </a:r>
            <a:r>
              <a:rPr lang="en-US" altLang="zh-CN" sz="2400" dirty="0"/>
              <a:t>D-825</a:t>
            </a:r>
            <a:r>
              <a:rPr lang="zh-CN" altLang="en-US" sz="2400" dirty="0"/>
              <a:t>、</a:t>
            </a:r>
            <a:r>
              <a:rPr lang="en-US" altLang="zh-CN" sz="2400" dirty="0"/>
              <a:t>Cmmp,CRAY-2</a:t>
            </a:r>
            <a:endParaRPr lang="en-US" altLang="zh-CN" sz="2400" dirty="0"/>
          </a:p>
        </p:txBody>
      </p:sp>
      <p:pic>
        <p:nvPicPr>
          <p:cNvPr id="88067" name="Picture 4" descr="1-12"/>
          <p:cNvPicPr>
            <a:picLocks noChangeAspect="1"/>
          </p:cNvPicPr>
          <p:nvPr/>
        </p:nvPicPr>
        <p:blipFill>
          <a:blip r:embed="rId1"/>
          <a:stretch>
            <a:fillRect/>
          </a:stretch>
        </p:blipFill>
        <p:spPr>
          <a:xfrm>
            <a:off x="754063" y="3213100"/>
            <a:ext cx="7632700" cy="2389188"/>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文本框 1"/>
          <p:cNvSpPr txBox="1">
            <a:spLocks noChangeArrowheads="1"/>
          </p:cNvSpPr>
          <p:nvPr/>
        </p:nvSpPr>
        <p:spPr bwMode="auto">
          <a:xfrm>
            <a:off x="747713" y="1154113"/>
            <a:ext cx="6467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marR="0" indent="-457200" defTabSz="914400" eaLnBrk="1" hangingPunct="1">
              <a:spcBef>
                <a:spcPct val="20000"/>
              </a:spcBef>
              <a:buClr>
                <a:srgbClr val="A50021"/>
              </a:buClr>
              <a:buSzPct val="75000"/>
              <a:buFont typeface="Wingdings" panose="05000000000000000000" pitchFamily="2" charset="2"/>
              <a:buChar char="n"/>
              <a:defRPr/>
            </a:pPr>
            <a:r>
              <a:rPr kumimoji="0" lang="en-US" altLang="zh-CN" sz="2800" kern="1200" cap="none" spc="0" normalizeH="0" baseline="0" noProof="0" dirty="0">
                <a:solidFill>
                  <a:schemeClr val="tx2"/>
                </a:solidFill>
                <a:latin typeface="+mn-lt"/>
                <a:ea typeface="+mn-ea"/>
                <a:cs typeface="+mn-cs"/>
              </a:rPr>
              <a:t>SPMD:</a:t>
            </a:r>
            <a:r>
              <a:rPr kumimoji="0" lang="zh-CN" altLang="en-US" sz="2800" kern="1200" cap="none" spc="0" normalizeH="0" baseline="0" noProof="0" dirty="0">
                <a:solidFill>
                  <a:schemeClr val="tx2"/>
                </a:solidFill>
                <a:latin typeface="+mn-lt"/>
                <a:ea typeface="+mn-ea"/>
                <a:cs typeface="+mn-cs"/>
              </a:rPr>
              <a:t>单程序多数据流</a:t>
            </a:r>
            <a:endParaRPr kumimoji="0" lang="zh-CN" altLang="en-US" sz="2800" kern="1200" cap="none" spc="0" normalizeH="0" baseline="0" noProof="0" dirty="0">
              <a:solidFill>
                <a:schemeClr val="tx2"/>
              </a:solidFill>
              <a:latin typeface="+mn-lt"/>
              <a:ea typeface="+mn-ea"/>
              <a:cs typeface="+mn-cs"/>
            </a:endParaRPr>
          </a:p>
        </p:txBody>
      </p:sp>
      <p:graphicFrame>
        <p:nvGraphicFramePr>
          <p:cNvPr id="89091" name="Object 4"/>
          <p:cNvGraphicFramePr>
            <a:graphicFrameLocks noChangeAspect="1"/>
          </p:cNvGraphicFramePr>
          <p:nvPr/>
        </p:nvGraphicFramePr>
        <p:xfrm>
          <a:off x="2168525" y="2492375"/>
          <a:ext cx="5011738" cy="3376613"/>
        </p:xfrm>
        <a:graphic>
          <a:graphicData uri="http://schemas.openxmlformats.org/presentationml/2006/ole">
            <mc:AlternateContent xmlns:mc="http://schemas.openxmlformats.org/markup-compatibility/2006">
              <mc:Choice xmlns:v="urn:schemas-microsoft-com:vml" Requires="v">
                <p:oleObj spid="_x0000_s3076" name="" r:id="rId1" imgW="2657475" imgH="1790700" progId="Paint.Picture">
                  <p:embed/>
                </p:oleObj>
              </mc:Choice>
              <mc:Fallback>
                <p:oleObj name="" r:id="rId1" imgW="2657475" imgH="1790700" progId="Paint.Picture">
                  <p:embed/>
                  <p:pic>
                    <p:nvPicPr>
                      <p:cNvPr id="0" name="图片 3075"/>
                      <p:cNvPicPr/>
                      <p:nvPr/>
                    </p:nvPicPr>
                    <p:blipFill>
                      <a:blip r:embed="rId2"/>
                      <a:stretch>
                        <a:fillRect/>
                      </a:stretch>
                    </p:blipFill>
                    <p:spPr>
                      <a:xfrm>
                        <a:off x="2168525" y="2492375"/>
                        <a:ext cx="5011738" cy="3376613"/>
                      </a:xfrm>
                      <a:prstGeom prst="rect">
                        <a:avLst/>
                      </a:prstGeom>
                      <a:noFill/>
                      <a:ln w="38100">
                        <a:noFill/>
                        <a:miter/>
                      </a:ln>
                    </p:spPr>
                  </p:pic>
                </p:oleObj>
              </mc:Fallback>
            </mc:AlternateContent>
          </a:graphicData>
        </a:graphic>
      </p:graphicFrame>
      <p:sp>
        <p:nvSpPr>
          <p:cNvPr id="89092" name="文本框 6"/>
          <p:cNvSpPr txBox="1"/>
          <p:nvPr/>
        </p:nvSpPr>
        <p:spPr>
          <a:xfrm>
            <a:off x="1331913" y="1697038"/>
            <a:ext cx="4730750" cy="461962"/>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None/>
            </a:pPr>
            <a:r>
              <a:rPr lang="zh-CN" altLang="en-US" sz="2400" dirty="0">
                <a:solidFill>
                  <a:schemeClr val="tx1"/>
                </a:solidFill>
              </a:rPr>
              <a:t>基于</a:t>
            </a:r>
            <a:r>
              <a:rPr lang="en-US" altLang="zh-CN" sz="2400" dirty="0">
                <a:solidFill>
                  <a:schemeClr val="tx1"/>
                </a:solidFill>
              </a:rPr>
              <a:t>Cluster</a:t>
            </a:r>
            <a:endParaRPr lang="en-US" altLang="zh-CN" sz="2400"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日期占位符 1"/>
          <p:cNvSpPr txBox="1">
            <a:spLocks noGrp="1" noChangeArrowheads="1"/>
          </p:cNvSpPr>
          <p:nvPr>
            <p:ph type="dt" sz="half" idx="2"/>
          </p:nvPr>
        </p:nvSpPr>
        <p:spPr bwMode="auto">
          <a:xfrm>
            <a:off x="628650" y="5624513"/>
            <a:ext cx="2460625" cy="27463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3F763C9-7891-46C0-943E-3C78682C60D8}" type="datetime1">
              <a:rPr kumimoji="0" lang="zh-CN" altLang="en-US" sz="105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fld>
            <a:endParaRPr kumimoji="0" lang="zh-CN" altLang="en-US" sz="105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05475" name="页脚占位符 2"/>
          <p:cNvSpPr txBox="1">
            <a:spLocks noGrp="1" noChangeArrowheads="1"/>
          </p:cNvSpPr>
          <p:nvPr>
            <p:ph type="ftr" sz="quarter" idx="3"/>
          </p:nvPr>
        </p:nvSpPr>
        <p:spPr bwMode="auto">
          <a:xfrm>
            <a:off x="3028950" y="5624513"/>
            <a:ext cx="3690938" cy="27463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《计算机系统结构与并行处理》多媒体教学</a:t>
            </a:r>
            <a:endParaRPr kumimoji="0" lang="zh-CN" altLang="en-US" sz="105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05477" name="标题 321537"/>
          <p:cNvSpPr>
            <a:spLocks noGrp="1" noChangeArrowheads="1"/>
          </p:cNvSpPr>
          <p:nvPr>
            <p:ph type="title"/>
          </p:nvPr>
        </p:nvSpPr>
        <p:spPr>
          <a:xfrm>
            <a:off x="755650" y="1447800"/>
            <a:ext cx="7612063" cy="857250"/>
          </a:xfrm>
        </p:spPr>
        <p:txBody>
          <a:bodyPr vert="horz" wrap="square" lIns="91440" tIns="45720" rIns="91440" bIns="45720" numCol="1" anchor="b" anchorCtr="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smtClean="0">
                <a:ln>
                  <a:noFill/>
                </a:ln>
                <a:solidFill>
                  <a:schemeClr val="tx2"/>
                </a:solidFill>
                <a:effectLst/>
                <a:uLnTx/>
                <a:uFillTx/>
                <a:latin typeface="+mn-lt"/>
                <a:ea typeface="+mn-ea"/>
                <a:cs typeface="+mn-cs"/>
              </a:rPr>
              <a:t>SIMT</a:t>
            </a:r>
            <a:br>
              <a:rPr kumimoji="0" lang="zh-CN" altLang="en-US" sz="2400" b="1" i="0" u="none" strike="noStrike" kern="0" cap="none" spc="0" normalizeH="0" baseline="0" noProof="0" dirty="0">
                <a:ln>
                  <a:noFill/>
                </a:ln>
                <a:solidFill>
                  <a:srgbClr val="1B3868"/>
                </a:solidFill>
                <a:effectLst/>
                <a:uLnTx/>
                <a:uFillTx/>
                <a:latin typeface="等线" panose="02010600030101010101" pitchFamily="2" charset="-122"/>
                <a:ea typeface="等线" panose="02010600030101010101" pitchFamily="2" charset="-122"/>
                <a:cs typeface="+mj-cs"/>
              </a:rPr>
            </a:br>
            <a:r>
              <a:rPr kumimoji="0" lang="zh-CN" altLang="en-US" sz="2400" b="1" i="0" u="none" strike="noStrike" kern="0" cap="none" spc="0" normalizeH="0" baseline="0" noProof="0" dirty="0">
                <a:ln>
                  <a:noFill/>
                </a:ln>
                <a:solidFill>
                  <a:srgbClr val="1B3868"/>
                </a:solidFill>
                <a:effectLst/>
                <a:uLnTx/>
                <a:uFillTx/>
                <a:latin typeface="等线" panose="02010600030101010101" pitchFamily="2" charset="-122"/>
                <a:ea typeface="等线" panose="02010600030101010101" pitchFamily="2" charset="-122"/>
                <a:cs typeface="+mj-cs"/>
              </a:rPr>
              <a:t>Single Instruction Multiple Threads</a:t>
            </a:r>
            <a:br>
              <a:rPr kumimoji="0" lang="zh-CN" altLang="en-US" sz="2400" b="1" i="0" u="none" strike="noStrike" kern="0" cap="none" spc="0" normalizeH="0" baseline="0" noProof="0" dirty="0">
                <a:ln>
                  <a:noFill/>
                </a:ln>
                <a:solidFill>
                  <a:srgbClr val="1B3868"/>
                </a:solidFill>
                <a:effectLst/>
                <a:uLnTx/>
                <a:uFillTx/>
                <a:latin typeface="等线" panose="02010600030101010101" pitchFamily="2" charset="-122"/>
                <a:ea typeface="等线" panose="02010600030101010101" pitchFamily="2" charset="-122"/>
                <a:cs typeface="+mj-cs"/>
              </a:rPr>
            </a:br>
            <a:r>
              <a:rPr kumimoji="0" lang="en-US" altLang="zh-CN" sz="2400" b="1" i="0" u="none" strike="noStrike" kern="0" cap="none" spc="0" normalizeH="0" baseline="0" noProof="0" dirty="0" err="1">
                <a:ln>
                  <a:noFill/>
                </a:ln>
                <a:solidFill>
                  <a:srgbClr val="1B3868"/>
                </a:solidFill>
                <a:effectLst/>
                <a:uLnTx/>
                <a:uFillTx/>
                <a:latin typeface="等线" panose="02010600030101010101" pitchFamily="2" charset="-122"/>
                <a:ea typeface="等线" panose="02010600030101010101" pitchFamily="2" charset="-122"/>
                <a:cs typeface="+mj-cs"/>
              </a:rPr>
              <a:t>Nvidia</a:t>
            </a:r>
            <a:r>
              <a:rPr kumimoji="0" lang="en-US" altLang="zh-CN" sz="2400" b="1" i="0" u="none" strike="noStrike" kern="0" cap="none" spc="0" normalizeH="0" baseline="0" noProof="0" dirty="0">
                <a:ln>
                  <a:noFill/>
                </a:ln>
                <a:solidFill>
                  <a:srgbClr val="1B3868"/>
                </a:solidFill>
                <a:effectLst/>
                <a:uLnTx/>
                <a:uFillTx/>
                <a:latin typeface="等线" panose="02010600030101010101" pitchFamily="2" charset="-122"/>
                <a:ea typeface="等线" panose="02010600030101010101" pitchFamily="2" charset="-122"/>
                <a:cs typeface="+mj-cs"/>
              </a:rPr>
              <a:t>  </a:t>
            </a:r>
            <a:r>
              <a:rPr kumimoji="0" lang="zh-CN" altLang="zh-CN" sz="2400" b="1" i="0" u="none" strike="noStrike" kern="0" cap="none" spc="0" normalizeH="0" baseline="0" noProof="0" dirty="0">
                <a:ln>
                  <a:noFill/>
                </a:ln>
                <a:solidFill>
                  <a:srgbClr val="1B3868"/>
                </a:solidFill>
                <a:effectLst/>
                <a:uLnTx/>
                <a:uFillTx/>
                <a:latin typeface="等线" panose="02010600030101010101" pitchFamily="2" charset="-122"/>
                <a:ea typeface="等线" panose="02010600030101010101" pitchFamily="2" charset="-122"/>
                <a:cs typeface="+mj-cs"/>
              </a:rPr>
              <a:t>公司提出</a:t>
            </a:r>
            <a:endParaRPr kumimoji="0" lang="zh-CN" altLang="zh-CN" sz="2400" b="1" i="0" u="none" strike="noStrike" kern="0" cap="none" spc="0" normalizeH="0" baseline="0" noProof="0" dirty="0">
              <a:ln>
                <a:noFill/>
              </a:ln>
              <a:solidFill>
                <a:srgbClr val="1B3868"/>
              </a:solidFill>
              <a:effectLst/>
              <a:uLnTx/>
              <a:uFillTx/>
              <a:latin typeface="等线" panose="02010600030101010101" pitchFamily="2" charset="-122"/>
              <a:ea typeface="等线" panose="02010600030101010101" pitchFamily="2" charset="-122"/>
              <a:cs typeface="+mj-cs"/>
            </a:endParaRPr>
          </a:p>
        </p:txBody>
      </p:sp>
      <p:pic>
        <p:nvPicPr>
          <p:cNvPr id="90117" name="Picture 34"/>
          <p:cNvPicPr>
            <a:picLocks noChangeAspect="1"/>
          </p:cNvPicPr>
          <p:nvPr/>
        </p:nvPicPr>
        <p:blipFill>
          <a:blip r:embed="rId1"/>
          <a:stretch>
            <a:fillRect/>
          </a:stretch>
        </p:blipFill>
        <p:spPr>
          <a:xfrm>
            <a:off x="-20637" y="2425700"/>
            <a:ext cx="9345612" cy="44323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3"/>
          <p:cNvSpPr>
            <a:spLocks noGrp="1"/>
          </p:cNvSpPr>
          <p:nvPr>
            <p:ph idx="1"/>
          </p:nvPr>
        </p:nvSpPr>
        <p:spPr>
          <a:xfrm>
            <a:off x="755650" y="1052513"/>
            <a:ext cx="7772400" cy="5256212"/>
          </a:xfrm>
          <a:ln/>
        </p:spPr>
        <p:txBody>
          <a:bodyPr vert="horz" wrap="square" lIns="91440" tIns="45720" rIns="91440" bIns="45720" anchor="t" anchorCtr="0"/>
          <a:p>
            <a:pPr eaLnBrk="1" hangingPunct="1">
              <a:lnSpc>
                <a:spcPct val="80000"/>
              </a:lnSpc>
            </a:pPr>
            <a:r>
              <a:rPr lang="en-US" altLang="zh-CN" dirty="0">
                <a:solidFill>
                  <a:schemeClr val="tx2"/>
                </a:solidFill>
              </a:rPr>
              <a:t>Flynn</a:t>
            </a:r>
            <a:r>
              <a:rPr lang="zh-CN" altLang="en-US" dirty="0">
                <a:solidFill>
                  <a:schemeClr val="tx2"/>
                </a:solidFill>
              </a:rPr>
              <a:t>分类法反映了大多数计算机的并行性、工作方式和结构特点</a:t>
            </a:r>
            <a:endParaRPr lang="zh-CN" altLang="en-US" dirty="0">
              <a:solidFill>
                <a:schemeClr val="tx2"/>
              </a:solidFill>
            </a:endParaRPr>
          </a:p>
          <a:p>
            <a:pPr eaLnBrk="1" hangingPunct="1">
              <a:lnSpc>
                <a:spcPct val="80000"/>
              </a:lnSpc>
            </a:pPr>
            <a:r>
              <a:rPr lang="zh-CN" altLang="en-US" dirty="0">
                <a:solidFill>
                  <a:schemeClr val="tx2"/>
                </a:solidFill>
              </a:rPr>
              <a:t>主要缺点</a:t>
            </a:r>
            <a:endParaRPr lang="zh-CN" altLang="en-US" dirty="0">
              <a:solidFill>
                <a:schemeClr val="tx2"/>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A50021"/>
                </a:solidFill>
              </a:rPr>
              <a:t>分类太粗</a:t>
            </a:r>
            <a:endParaRPr lang="zh-CN" altLang="en-US" dirty="0">
              <a:solidFill>
                <a:srgbClr val="A50021"/>
              </a:solidFill>
            </a:endParaRPr>
          </a:p>
          <a:p>
            <a:pPr eaLnBrk="1" hangingPunct="1">
              <a:lnSpc>
                <a:spcPct val="80000"/>
              </a:lnSpc>
              <a:buNone/>
            </a:pPr>
            <a:r>
              <a:rPr lang="zh-CN" altLang="en-US" sz="2700" dirty="0"/>
              <a:t>               </a:t>
            </a:r>
            <a:r>
              <a:rPr lang="zh-CN" altLang="en-US" sz="2700" dirty="0">
                <a:solidFill>
                  <a:srgbClr val="000000"/>
                </a:solidFill>
              </a:rPr>
              <a:t>在</a:t>
            </a:r>
            <a:r>
              <a:rPr lang="en-US" altLang="zh-CN" sz="2700" dirty="0">
                <a:solidFill>
                  <a:srgbClr val="000000"/>
                </a:solidFill>
              </a:rPr>
              <a:t>SIMD</a:t>
            </a:r>
            <a:r>
              <a:rPr lang="zh-CN" altLang="en-US" sz="2700" dirty="0">
                <a:solidFill>
                  <a:srgbClr val="000000"/>
                </a:solidFill>
              </a:rPr>
              <a:t>中包括有多种处理机</a:t>
            </a:r>
            <a:endParaRPr lang="zh-CN" altLang="en-US" sz="2700" dirty="0">
              <a:solidFill>
                <a:srgbClr val="000000"/>
              </a:solidFill>
            </a:endParaRPr>
          </a:p>
          <a:p>
            <a:pPr eaLnBrk="1" hangingPunct="1">
              <a:lnSpc>
                <a:spcPct val="80000"/>
              </a:lnSpc>
              <a:buNone/>
            </a:pPr>
            <a:r>
              <a:rPr lang="zh-CN" altLang="en-US" sz="2700" dirty="0">
                <a:solidFill>
                  <a:srgbClr val="000000"/>
                </a:solidFill>
              </a:rPr>
              <a:t>               对流水线处理机的划分不明确</a:t>
            </a:r>
            <a:endParaRPr lang="zh-CN" altLang="en-US" sz="2700" dirty="0">
              <a:solidFill>
                <a:srgbClr val="000000"/>
              </a:solidFill>
            </a:endParaRPr>
          </a:p>
          <a:p>
            <a:pPr eaLnBrk="1" hangingPunct="1">
              <a:lnSpc>
                <a:spcPct val="80000"/>
              </a:lnSpc>
              <a:buNone/>
            </a:pPr>
            <a:r>
              <a:rPr lang="zh-CN" altLang="en-US" sz="2700" dirty="0">
                <a:solidFill>
                  <a:srgbClr val="000000"/>
                </a:solidFill>
              </a:rPr>
              <a:t>               标量流水线为</a:t>
            </a:r>
            <a:r>
              <a:rPr lang="en-US" altLang="zh-CN" sz="2700" dirty="0">
                <a:solidFill>
                  <a:srgbClr val="000000"/>
                </a:solidFill>
              </a:rPr>
              <a:t>SISD</a:t>
            </a:r>
            <a:r>
              <a:rPr lang="zh-CN" altLang="en-US" sz="2700" dirty="0">
                <a:solidFill>
                  <a:srgbClr val="000000"/>
                </a:solidFill>
              </a:rPr>
              <a:t>，向量流水线为</a:t>
            </a:r>
            <a:r>
              <a:rPr lang="en-US" altLang="zh-CN" sz="2700" dirty="0">
                <a:solidFill>
                  <a:srgbClr val="000000"/>
                </a:solidFill>
              </a:rPr>
              <a:t>SIMD</a:t>
            </a:r>
            <a:endParaRPr lang="en-US" altLang="zh-CN" sz="2700"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A50021"/>
                </a:solidFill>
              </a:rPr>
              <a:t>根本问题是把两个不同等级的功能并列对待</a:t>
            </a:r>
            <a:endParaRPr lang="zh-CN" altLang="en-US" dirty="0">
              <a:solidFill>
                <a:srgbClr val="A50021"/>
              </a:solidFill>
            </a:endParaRPr>
          </a:p>
          <a:p>
            <a:pPr eaLnBrk="1" hangingPunct="1">
              <a:lnSpc>
                <a:spcPct val="80000"/>
              </a:lnSpc>
              <a:buNone/>
            </a:pPr>
            <a:r>
              <a:rPr lang="zh-CN" altLang="en-US" sz="2800" dirty="0"/>
              <a:t>              </a:t>
            </a:r>
            <a:r>
              <a:rPr lang="zh-CN" altLang="en-US" sz="2700" dirty="0">
                <a:solidFill>
                  <a:srgbClr val="000000"/>
                </a:solidFill>
              </a:rPr>
              <a:t>数据流受指令流控制，造成</a:t>
            </a:r>
            <a:r>
              <a:rPr lang="en-US" altLang="zh-CN" sz="2700" dirty="0">
                <a:solidFill>
                  <a:srgbClr val="000000"/>
                </a:solidFill>
              </a:rPr>
              <a:t>MISD</a:t>
            </a:r>
            <a:r>
              <a:rPr lang="zh-CN" altLang="en-US" sz="2700" dirty="0">
                <a:solidFill>
                  <a:srgbClr val="000000"/>
                </a:solidFill>
              </a:rPr>
              <a:t>不存在</a:t>
            </a:r>
            <a:endParaRPr lang="zh-CN" altLang="en-US" sz="2700"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A50021"/>
                </a:solidFill>
              </a:rPr>
              <a:t>非冯计算机的分类？其他新型计算机的分类</a:t>
            </a:r>
            <a:endParaRPr lang="zh-CN" altLang="en-US" dirty="0">
              <a:solidFill>
                <a:srgbClr val="A5002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p:cNvSpPr>
          <p:nvPr>
            <p:ph type="title"/>
          </p:nvPr>
        </p:nvSpPr>
        <p:spPr>
          <a:xfrm>
            <a:off x="539750" y="333375"/>
            <a:ext cx="7772400" cy="1143000"/>
          </a:xfrm>
          <a:ln/>
        </p:spPr>
        <p:txBody>
          <a:bodyPr vert="horz" wrap="square" lIns="91440" tIns="45720" rIns="91440" bIns="45720" anchor="b" anchorCtr="0"/>
          <a:p>
            <a:pPr eaLnBrk="1" hangingPunct="1"/>
            <a:r>
              <a:rPr lang="zh-CN" altLang="en-US" sz="3600" dirty="0"/>
              <a:t>冯氏分类法</a:t>
            </a:r>
            <a:endParaRPr lang="zh-CN" altLang="en-US" sz="3600" dirty="0"/>
          </a:p>
        </p:txBody>
      </p:sp>
      <p:sp>
        <p:nvSpPr>
          <p:cNvPr id="93187" name="Rectangle 3"/>
          <p:cNvSpPr>
            <a:spLocks noGrp="1"/>
          </p:cNvSpPr>
          <p:nvPr>
            <p:ph type="body" sz="half" idx="1"/>
          </p:nvPr>
        </p:nvSpPr>
        <p:spPr>
          <a:xfrm>
            <a:off x="755650" y="1628775"/>
            <a:ext cx="8064500" cy="2952750"/>
          </a:xfrm>
          <a:ln/>
        </p:spPr>
        <p:txBody>
          <a:bodyPr vert="horz" wrap="square" lIns="91440" tIns="45720" rIns="91440" bIns="45720" anchor="t" anchorCtr="0"/>
          <a:p>
            <a:pPr eaLnBrk="1" hangingPunct="1">
              <a:buClr>
                <a:srgbClr val="A50021"/>
              </a:buClr>
              <a:buSzPct val="75000"/>
              <a:buFont typeface="Wingdings" panose="05000000000000000000" pitchFamily="2" charset="2"/>
            </a:pPr>
            <a:r>
              <a:rPr lang="en-US" altLang="zh-CN" sz="2800" dirty="0">
                <a:solidFill>
                  <a:srgbClr val="000000"/>
                </a:solidFill>
              </a:rPr>
              <a:t>1972</a:t>
            </a:r>
            <a:r>
              <a:rPr lang="zh-CN" altLang="en-US" sz="2800" dirty="0">
                <a:solidFill>
                  <a:srgbClr val="000000"/>
                </a:solidFill>
              </a:rPr>
              <a:t>年美籍华人冯泽云提出</a:t>
            </a:r>
            <a:endParaRPr lang="zh-CN" altLang="en-US" sz="2800" dirty="0">
              <a:solidFill>
                <a:srgbClr val="000000"/>
              </a:solidFill>
            </a:endParaRPr>
          </a:p>
          <a:p>
            <a:pPr eaLnBrk="1" hangingPunct="1">
              <a:buClr>
                <a:srgbClr val="A50021"/>
              </a:buClr>
              <a:buSzPct val="75000"/>
              <a:buFont typeface="Wingdings" panose="05000000000000000000" pitchFamily="2" charset="2"/>
            </a:pPr>
            <a:r>
              <a:rPr lang="zh-CN" altLang="en-US" sz="2800" dirty="0">
                <a:solidFill>
                  <a:srgbClr val="A50021"/>
                </a:solidFill>
              </a:rPr>
              <a:t>用最大并行度对计算机系统进行分类</a:t>
            </a:r>
            <a:endParaRPr lang="zh-CN" altLang="en-US" sz="2800" dirty="0">
              <a:solidFill>
                <a:srgbClr val="A50021"/>
              </a:solidFill>
            </a:endParaRPr>
          </a:p>
          <a:p>
            <a:pPr eaLnBrk="1" hangingPunct="1">
              <a:buClr>
                <a:srgbClr val="A50021"/>
              </a:buClr>
              <a:buSzPct val="75000"/>
              <a:buFont typeface="Wingdings" panose="05000000000000000000" pitchFamily="2" charset="2"/>
              <a:buNone/>
            </a:pPr>
            <a:r>
              <a:rPr lang="zh-CN" altLang="en-US" sz="2400" dirty="0">
                <a:solidFill>
                  <a:srgbClr val="000000"/>
                </a:solidFill>
              </a:rPr>
              <a:t>      </a:t>
            </a:r>
            <a:r>
              <a:rPr lang="zh-CN" altLang="en-US" sz="2100" dirty="0">
                <a:solidFill>
                  <a:srgbClr val="000000"/>
                </a:solidFill>
              </a:rPr>
              <a:t>单位时间能处理的最大二进制位数</a:t>
            </a:r>
            <a:endParaRPr lang="zh-CN" altLang="en-US" sz="2100" dirty="0">
              <a:solidFill>
                <a:srgbClr val="000000"/>
              </a:solidFill>
            </a:endParaRPr>
          </a:p>
          <a:p>
            <a:pPr eaLnBrk="1" hangingPunct="1">
              <a:buClr>
                <a:srgbClr val="A50021"/>
              </a:buClr>
              <a:buSzPct val="75000"/>
              <a:buFont typeface="Wingdings" panose="05000000000000000000" pitchFamily="2" charset="2"/>
              <a:buNone/>
            </a:pPr>
            <a:r>
              <a:rPr lang="zh-CN" altLang="en-US" sz="2100" dirty="0">
                <a:solidFill>
                  <a:srgbClr val="000000"/>
                </a:solidFill>
              </a:rPr>
              <a:t>       例如：同时处理的字数为</a:t>
            </a:r>
            <a:r>
              <a:rPr lang="en-US" altLang="zh-CN" sz="2100" i="1" dirty="0">
                <a:solidFill>
                  <a:srgbClr val="000000"/>
                </a:solidFill>
              </a:rPr>
              <a:t>m，</a:t>
            </a:r>
            <a:r>
              <a:rPr lang="zh-CN" altLang="en-US" sz="2100" dirty="0">
                <a:solidFill>
                  <a:srgbClr val="000000"/>
                </a:solidFill>
              </a:rPr>
              <a:t>字的二位制位数为</a:t>
            </a:r>
            <a:r>
              <a:rPr lang="en-US" altLang="zh-CN" sz="2100" i="1" dirty="0">
                <a:solidFill>
                  <a:srgbClr val="000000"/>
                </a:solidFill>
              </a:rPr>
              <a:t>n</a:t>
            </a:r>
            <a:r>
              <a:rPr lang="en-US" altLang="zh-CN" sz="2100" dirty="0">
                <a:solidFill>
                  <a:srgbClr val="000000"/>
                </a:solidFill>
              </a:rPr>
              <a:t>,</a:t>
            </a:r>
            <a:r>
              <a:rPr lang="zh-CN" altLang="en-US" sz="2100" dirty="0">
                <a:solidFill>
                  <a:srgbClr val="000000"/>
                </a:solidFill>
              </a:rPr>
              <a:t>则最大并行度定义为：</a:t>
            </a:r>
            <a:endParaRPr lang="zh-CN" altLang="en-US" sz="2100" dirty="0">
              <a:solidFill>
                <a:srgbClr val="000000"/>
              </a:solidFill>
            </a:endParaRPr>
          </a:p>
          <a:p>
            <a:pPr eaLnBrk="1" hangingPunct="1">
              <a:buClr>
                <a:srgbClr val="A50021"/>
              </a:buClr>
              <a:buSzPct val="75000"/>
              <a:buFont typeface="Wingdings" panose="05000000000000000000" pitchFamily="2" charset="2"/>
              <a:buNone/>
            </a:pPr>
            <a:r>
              <a:rPr lang="en-US" altLang="zh-CN" sz="2100" i="1" dirty="0">
                <a:solidFill>
                  <a:srgbClr val="000000"/>
                </a:solidFill>
              </a:rPr>
              <a:t>                                           </a:t>
            </a:r>
            <a:r>
              <a:rPr lang="en-US" altLang="zh-CN" sz="2100" i="1" dirty="0">
                <a:solidFill>
                  <a:srgbClr val="A50021"/>
                </a:solidFill>
              </a:rPr>
              <a:t>P</a:t>
            </a:r>
            <a:r>
              <a:rPr lang="en-US" altLang="zh-CN" sz="2100" i="1" baseline="-25000" dirty="0">
                <a:solidFill>
                  <a:srgbClr val="A50021"/>
                </a:solidFill>
              </a:rPr>
              <a:t>m</a:t>
            </a:r>
            <a:r>
              <a:rPr lang="en-US" altLang="zh-CN" sz="2100" dirty="0">
                <a:solidFill>
                  <a:srgbClr val="A50021"/>
                </a:solidFill>
              </a:rPr>
              <a:t> = </a:t>
            </a:r>
            <a:r>
              <a:rPr lang="en-US" altLang="zh-CN" sz="2100" i="1" dirty="0">
                <a:solidFill>
                  <a:srgbClr val="A50021"/>
                </a:solidFill>
              </a:rPr>
              <a:t>m</a:t>
            </a:r>
            <a:r>
              <a:rPr lang="en-US" altLang="zh-CN" sz="2100" dirty="0">
                <a:solidFill>
                  <a:srgbClr val="A50021"/>
                </a:solidFill>
              </a:rPr>
              <a:t>×</a:t>
            </a:r>
            <a:r>
              <a:rPr lang="en-US" altLang="zh-CN" sz="2100" i="1" dirty="0">
                <a:solidFill>
                  <a:srgbClr val="A50021"/>
                </a:solidFill>
              </a:rPr>
              <a:t>n</a:t>
            </a:r>
            <a:endParaRPr lang="en-US" altLang="zh-CN" sz="2100" i="1" dirty="0">
              <a:solidFill>
                <a:srgbClr val="A50021"/>
              </a:solidFill>
            </a:endParaRPr>
          </a:p>
          <a:p>
            <a:pPr eaLnBrk="1" hangingPunct="1">
              <a:buClr>
                <a:srgbClr val="A50021"/>
              </a:buClr>
              <a:buSzPct val="75000"/>
              <a:buFont typeface="Wingdings" panose="05000000000000000000" pitchFamily="2" charset="2"/>
              <a:buNone/>
            </a:pPr>
            <a:r>
              <a:rPr lang="en-US" altLang="zh-CN" sz="2100" i="1" dirty="0">
                <a:solidFill>
                  <a:srgbClr val="A50021"/>
                </a:solidFill>
              </a:rPr>
              <a:t>       </a:t>
            </a:r>
            <a:endParaRPr lang="en-US" altLang="zh-CN" sz="2100" i="1" dirty="0">
              <a:solidFill>
                <a:srgbClr val="A50021"/>
              </a:solidFill>
            </a:endParaRPr>
          </a:p>
          <a:p>
            <a:pPr eaLnBrk="1" hangingPunct="1">
              <a:buClr>
                <a:srgbClr val="A50021"/>
              </a:buClr>
              <a:buSzPct val="75000"/>
              <a:buFont typeface="Wingdings" panose="05000000000000000000" pitchFamily="2" charset="2"/>
              <a:buNone/>
            </a:pPr>
            <a:r>
              <a:rPr lang="zh-CN" altLang="en-US" sz="2100" dirty="0">
                <a:solidFill>
                  <a:srgbClr val="000000"/>
                </a:solidFill>
              </a:rPr>
              <a:t>       系统在</a:t>
            </a:r>
            <a:r>
              <a:rPr lang="en-US" altLang="zh-CN" sz="2100" dirty="0">
                <a:solidFill>
                  <a:srgbClr val="000000"/>
                </a:solidFill>
              </a:rPr>
              <a:t>T个时钟内的平均利用率为：(</a:t>
            </a:r>
            <a:r>
              <a:rPr lang="en-US" altLang="zh-CN" sz="2100" i="1" dirty="0">
                <a:solidFill>
                  <a:srgbClr val="A50021"/>
                </a:solidFill>
              </a:rPr>
              <a:t> P</a:t>
            </a:r>
            <a:r>
              <a:rPr lang="en-US" altLang="zh-CN" sz="2100" i="1" baseline="-25000" dirty="0">
                <a:solidFill>
                  <a:srgbClr val="A50021"/>
                </a:solidFill>
              </a:rPr>
              <a:t>a</a:t>
            </a:r>
            <a:r>
              <a:rPr lang="en-US" altLang="zh-CN" sz="2100" i="1" dirty="0">
                <a:solidFill>
                  <a:srgbClr val="A50021"/>
                </a:solidFill>
              </a:rPr>
              <a:t> </a:t>
            </a:r>
            <a:r>
              <a:rPr lang="en-US" altLang="zh-CN" sz="2100" dirty="0"/>
              <a:t>是T期间的平均并行度）</a:t>
            </a:r>
            <a:endParaRPr lang="en-US" altLang="zh-CN" sz="2100" dirty="0"/>
          </a:p>
          <a:p>
            <a:pPr eaLnBrk="1" hangingPunct="1">
              <a:buClr>
                <a:srgbClr val="A50021"/>
              </a:buClr>
              <a:buSzPct val="75000"/>
              <a:buFont typeface="Wingdings" panose="05000000000000000000" pitchFamily="2" charset="2"/>
              <a:buNone/>
            </a:pPr>
            <a:r>
              <a:rPr lang="en-US" altLang="zh-CN" sz="2100" i="1" dirty="0">
                <a:solidFill>
                  <a:srgbClr val="A50021"/>
                </a:solidFill>
              </a:rPr>
              <a:t>                                         u</a:t>
            </a:r>
            <a:r>
              <a:rPr lang="en-US" altLang="zh-CN" sz="2100" dirty="0">
                <a:solidFill>
                  <a:srgbClr val="A50021"/>
                </a:solidFill>
              </a:rPr>
              <a:t> = </a:t>
            </a:r>
            <a:r>
              <a:rPr lang="en-US" altLang="zh-CN" sz="2100" i="1" dirty="0">
                <a:solidFill>
                  <a:srgbClr val="A50021"/>
                </a:solidFill>
              </a:rPr>
              <a:t>P</a:t>
            </a:r>
            <a:r>
              <a:rPr lang="en-US" altLang="zh-CN" sz="2100" i="1" baseline="-25000" dirty="0">
                <a:solidFill>
                  <a:srgbClr val="A50021"/>
                </a:solidFill>
              </a:rPr>
              <a:t>a  </a:t>
            </a:r>
            <a:r>
              <a:rPr lang="en-US" altLang="zh-CN" sz="2100" i="1" dirty="0">
                <a:solidFill>
                  <a:srgbClr val="A50021"/>
                </a:solidFill>
              </a:rPr>
              <a:t>/ P</a:t>
            </a:r>
            <a:r>
              <a:rPr lang="en-US" altLang="zh-CN" sz="2100" i="1" baseline="-25000" dirty="0">
                <a:solidFill>
                  <a:srgbClr val="A50021"/>
                </a:solidFill>
              </a:rPr>
              <a:t>m </a:t>
            </a:r>
            <a:endParaRPr lang="en-US" altLang="zh-CN" sz="2100" i="1" dirty="0">
              <a:solidFill>
                <a:srgbClr val="A50021"/>
              </a:solidFill>
            </a:endParaRPr>
          </a:p>
          <a:p>
            <a:pPr eaLnBrk="1" hangingPunct="1">
              <a:buClr>
                <a:srgbClr val="A50021"/>
              </a:buClr>
              <a:buSzPct val="75000"/>
              <a:buFont typeface="Wingdings" panose="05000000000000000000" pitchFamily="2" charset="2"/>
              <a:buNone/>
            </a:pPr>
            <a:r>
              <a:rPr lang="en-US" altLang="zh-CN" sz="2100" i="1" dirty="0">
                <a:solidFill>
                  <a:srgbClr val="A50021"/>
                </a:solidFill>
              </a:rPr>
              <a:t>       </a:t>
            </a:r>
            <a:endParaRPr lang="en-US" altLang="zh-CN" sz="2100" i="1" dirty="0">
              <a:solidFill>
                <a:srgbClr val="A50021"/>
              </a:solidFill>
            </a:endParaRPr>
          </a:p>
        </p:txBody>
      </p:sp>
      <p:sp>
        <p:nvSpPr>
          <p:cNvPr id="93188" name="Rectangle 4"/>
          <p:cNvSpPr/>
          <p:nvPr/>
        </p:nvSpPr>
        <p:spPr>
          <a:xfrm>
            <a:off x="900113" y="6092825"/>
            <a:ext cx="7772400" cy="765175"/>
          </a:xfrm>
          <a:prstGeom prst="rect">
            <a:avLst/>
          </a:prstGeom>
          <a:noFill/>
          <a:ln w="9525">
            <a:noFill/>
          </a:ln>
        </p:spPr>
        <p:txBody>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457200" lvl="0" indent="-457200" eaLnBrk="1" hangingPunct="1">
              <a:lnSpc>
                <a:spcPct val="90000"/>
              </a:lnSpc>
            </a:pPr>
            <a:r>
              <a:rPr lang="zh-CN" altLang="en-US" sz="2800" dirty="0">
                <a:solidFill>
                  <a:srgbClr val="000000"/>
                </a:solidFill>
              </a:rPr>
              <a:t>表示方法：处理机名</a:t>
            </a:r>
            <a:r>
              <a:rPr lang="en-US" altLang="zh-CN" sz="2800" dirty="0">
                <a:solidFill>
                  <a:srgbClr val="000000"/>
                </a:solidFill>
              </a:rPr>
              <a:t>(</a:t>
            </a:r>
            <a:r>
              <a:rPr lang="en-US" altLang="zh-CN" sz="2800" i="1" dirty="0">
                <a:solidFill>
                  <a:srgbClr val="000000"/>
                </a:solidFill>
              </a:rPr>
              <a:t>m</a:t>
            </a:r>
            <a:r>
              <a:rPr lang="en-US" altLang="zh-CN" sz="2800" dirty="0">
                <a:solidFill>
                  <a:srgbClr val="000000"/>
                </a:solidFill>
              </a:rPr>
              <a:t>, </a:t>
            </a:r>
            <a:r>
              <a:rPr lang="en-US" altLang="zh-CN" sz="2800" i="1" dirty="0">
                <a:solidFill>
                  <a:srgbClr val="000000"/>
                </a:solidFill>
              </a:rPr>
              <a:t>n</a:t>
            </a:r>
            <a:r>
              <a:rPr lang="en-US" altLang="zh-CN" sz="2800" dirty="0">
                <a:solidFill>
                  <a:srgbClr val="000000"/>
                </a:solidFill>
              </a:rPr>
              <a:t>)</a:t>
            </a:r>
            <a:endParaRPr lang="en-US" altLang="zh-CN" sz="2800" dirty="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10" name="Picture 3"/>
          <p:cNvPicPr>
            <a:picLocks noChangeAspect="1"/>
          </p:cNvPicPr>
          <p:nvPr/>
        </p:nvPicPr>
        <p:blipFill>
          <a:blip r:embed="rId1"/>
          <a:stretch>
            <a:fillRect/>
          </a:stretch>
        </p:blipFill>
        <p:spPr>
          <a:xfrm>
            <a:off x="1038225" y="981075"/>
            <a:ext cx="7637463" cy="5056188"/>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4" name="Picture 4" descr="1-14"/>
          <p:cNvPicPr>
            <a:picLocks noChangeAspect="1"/>
          </p:cNvPicPr>
          <p:nvPr/>
        </p:nvPicPr>
        <p:blipFill>
          <a:blip r:embed="rId1"/>
          <a:stretch>
            <a:fillRect/>
          </a:stretch>
        </p:blipFill>
        <p:spPr>
          <a:xfrm>
            <a:off x="827088" y="1196975"/>
            <a:ext cx="7632700" cy="4373563"/>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2"/>
          <p:cNvSpPr>
            <a:spLocks noGrp="1"/>
          </p:cNvSpPr>
          <p:nvPr>
            <p:ph type="title"/>
          </p:nvPr>
        </p:nvSpPr>
        <p:spPr>
          <a:xfrm>
            <a:off x="684213" y="333375"/>
            <a:ext cx="7772400" cy="1143000"/>
          </a:xfrm>
          <a:ln/>
        </p:spPr>
        <p:txBody>
          <a:bodyPr vert="horz" wrap="square" lIns="91440" tIns="45720" rIns="91440" bIns="45720" anchor="b" anchorCtr="0"/>
          <a:p>
            <a:pPr eaLnBrk="1" hangingPunct="1"/>
            <a:r>
              <a:rPr lang="en-US" altLang="zh-CN" sz="3600" dirty="0"/>
              <a:t>Handler(</a:t>
            </a:r>
            <a:r>
              <a:rPr lang="zh-CN" altLang="en-US" sz="3600" dirty="0"/>
              <a:t>汉德勒</a:t>
            </a:r>
            <a:r>
              <a:rPr lang="en-US" altLang="zh-CN" sz="3600" dirty="0"/>
              <a:t>)</a:t>
            </a:r>
            <a:r>
              <a:rPr lang="zh-CN" altLang="en-US" sz="3600" dirty="0"/>
              <a:t>分类法</a:t>
            </a:r>
            <a:endParaRPr lang="zh-CN" altLang="en-US" sz="3600" dirty="0"/>
          </a:p>
        </p:txBody>
      </p:sp>
      <p:sp>
        <p:nvSpPr>
          <p:cNvPr id="96259" name="Rectangle 3"/>
          <p:cNvSpPr>
            <a:spLocks noGrp="1"/>
          </p:cNvSpPr>
          <p:nvPr>
            <p:ph idx="1"/>
          </p:nvPr>
        </p:nvSpPr>
        <p:spPr>
          <a:xfrm>
            <a:off x="611188" y="1690688"/>
            <a:ext cx="8064500" cy="4402137"/>
          </a:xfrm>
          <a:ln/>
        </p:spPr>
        <p:txBody>
          <a:bodyPr vert="horz" wrap="square" lIns="91440" tIns="45720" rIns="91440" bIns="45720" anchor="t" anchorCtr="0"/>
          <a:p>
            <a:pPr eaLnBrk="1" hangingPunct="1"/>
            <a:r>
              <a:rPr lang="zh-CN" altLang="en-US" sz="2800" dirty="0">
                <a:solidFill>
                  <a:srgbClr val="000000"/>
                </a:solidFill>
              </a:rPr>
              <a:t>由</a:t>
            </a:r>
            <a:r>
              <a:rPr lang="en-US" altLang="zh-CN" sz="2800" dirty="0">
                <a:solidFill>
                  <a:srgbClr val="000000"/>
                </a:solidFill>
              </a:rPr>
              <a:t>Wolfgan Handler</a:t>
            </a:r>
            <a:r>
              <a:rPr lang="zh-CN" altLang="en-US" sz="2800" dirty="0">
                <a:solidFill>
                  <a:srgbClr val="000000"/>
                </a:solidFill>
              </a:rPr>
              <a:t>于</a:t>
            </a:r>
            <a:r>
              <a:rPr lang="en-US" altLang="zh-CN" sz="2800" dirty="0">
                <a:solidFill>
                  <a:srgbClr val="000000"/>
                </a:solidFill>
              </a:rPr>
              <a:t>1977</a:t>
            </a:r>
            <a:r>
              <a:rPr lang="zh-CN" altLang="en-US" sz="2800" dirty="0">
                <a:solidFill>
                  <a:srgbClr val="000000"/>
                </a:solidFill>
              </a:rPr>
              <a:t>年提出</a:t>
            </a:r>
            <a:endParaRPr lang="zh-CN" altLang="en-US" sz="2800" dirty="0">
              <a:solidFill>
                <a:srgbClr val="000000"/>
              </a:solidFill>
            </a:endParaRPr>
          </a:p>
          <a:p>
            <a:pPr eaLnBrk="1" hangingPunct="1"/>
            <a:r>
              <a:rPr lang="zh-CN" altLang="en-US" sz="2800" dirty="0">
                <a:solidFill>
                  <a:srgbClr val="000000"/>
                </a:solidFill>
              </a:rPr>
              <a:t>根据</a:t>
            </a:r>
            <a:r>
              <a:rPr lang="zh-CN" altLang="en-US" sz="2800" dirty="0">
                <a:solidFill>
                  <a:srgbClr val="A50021"/>
                </a:solidFill>
              </a:rPr>
              <a:t>并行度和流水线分类</a:t>
            </a:r>
            <a:endParaRPr lang="zh-CN" altLang="en-US" sz="2800" dirty="0">
              <a:solidFill>
                <a:srgbClr val="A50021"/>
              </a:solidFill>
            </a:endParaRPr>
          </a:p>
          <a:p>
            <a:pPr eaLnBrk="1" hangingPunct="1"/>
            <a:r>
              <a:rPr lang="zh-CN" altLang="en-US" sz="2800" dirty="0">
                <a:solidFill>
                  <a:srgbClr val="000000"/>
                </a:solidFill>
              </a:rPr>
              <a:t>把计算机硬件结构分成三个层次，并分别考虑它们的可并行性和流水处理程度</a:t>
            </a:r>
            <a:endParaRPr lang="zh-CN" altLang="en-US" sz="2800" dirty="0">
              <a:solidFill>
                <a:srgbClr val="000000"/>
              </a:solidFill>
            </a:endParaRPr>
          </a:p>
          <a:p>
            <a:pPr lvl="1" eaLnBrk="1" hangingPunct="1">
              <a:buClr>
                <a:srgbClr val="A50021"/>
              </a:buClr>
              <a:buFont typeface="Wingdings" panose="05000000000000000000" pitchFamily="2" charset="2"/>
              <a:buChar char="Ø"/>
            </a:pPr>
            <a:r>
              <a:rPr lang="zh-CN" altLang="en-US" sz="2400" dirty="0"/>
              <a:t>程序级</a:t>
            </a:r>
            <a:r>
              <a:rPr lang="en-US" altLang="zh-CN" sz="2400" dirty="0"/>
              <a:t>k</a:t>
            </a:r>
            <a:r>
              <a:rPr lang="zh-CN" altLang="en-US" sz="2400" dirty="0"/>
              <a:t>：程序控制部件</a:t>
            </a:r>
            <a:r>
              <a:rPr lang="en-US" altLang="zh-CN" sz="2400" dirty="0"/>
              <a:t>(PCU)</a:t>
            </a:r>
            <a:r>
              <a:rPr lang="zh-CN" altLang="en-US" sz="2400" dirty="0"/>
              <a:t>的个数</a:t>
            </a:r>
            <a:endParaRPr lang="zh-CN" altLang="en-US" sz="2400" dirty="0"/>
          </a:p>
          <a:p>
            <a:pPr lvl="1" eaLnBrk="1" hangingPunct="1">
              <a:buClr>
                <a:srgbClr val="A50021"/>
              </a:buClr>
              <a:buFont typeface="Wingdings" panose="05000000000000000000" pitchFamily="2" charset="2"/>
              <a:buChar char="Ø"/>
            </a:pPr>
            <a:r>
              <a:rPr lang="zh-CN" altLang="en-US" sz="2400" dirty="0"/>
              <a:t>操作级</a:t>
            </a:r>
            <a:r>
              <a:rPr lang="en-US" altLang="zh-CN" sz="2400" dirty="0"/>
              <a:t>d</a:t>
            </a:r>
            <a:r>
              <a:rPr lang="zh-CN" altLang="en-US" sz="2400" dirty="0"/>
              <a:t>：算术逻辑部件</a:t>
            </a:r>
            <a:r>
              <a:rPr lang="en-US" altLang="zh-CN" sz="2400" dirty="0"/>
              <a:t>(ALU)</a:t>
            </a:r>
            <a:r>
              <a:rPr lang="zh-CN" altLang="en-US" sz="2400" dirty="0"/>
              <a:t>或处理部件</a:t>
            </a:r>
            <a:r>
              <a:rPr lang="en-US" altLang="zh-CN" sz="2400" dirty="0"/>
              <a:t>(PU)</a:t>
            </a:r>
            <a:r>
              <a:rPr lang="zh-CN" altLang="en-US" sz="2400" dirty="0"/>
              <a:t>的个数</a:t>
            </a:r>
            <a:endParaRPr lang="zh-CN" altLang="en-US" sz="2400" dirty="0"/>
          </a:p>
          <a:p>
            <a:pPr lvl="1" eaLnBrk="1" hangingPunct="1">
              <a:buClr>
                <a:srgbClr val="A50021"/>
              </a:buClr>
              <a:buFont typeface="Wingdings" panose="05000000000000000000" pitchFamily="2" charset="2"/>
              <a:buChar char="Ø"/>
            </a:pPr>
            <a:r>
              <a:rPr lang="zh-CN" altLang="en-US" sz="2400" dirty="0"/>
              <a:t>逻辑级</a:t>
            </a:r>
            <a:r>
              <a:rPr lang="en-US" altLang="zh-CN" sz="2400" dirty="0"/>
              <a:t>w</a:t>
            </a:r>
            <a:r>
              <a:rPr lang="zh-CN" altLang="en-US" sz="2400" dirty="0"/>
              <a:t>：每个算术逻辑部件包含的逻辑线路</a:t>
            </a:r>
            <a:r>
              <a:rPr lang="en-US" altLang="zh-CN" sz="2400" dirty="0"/>
              <a:t>(BLC)</a:t>
            </a:r>
            <a:r>
              <a:rPr lang="zh-CN" altLang="en-US" sz="2400" dirty="0"/>
              <a:t>的套数</a:t>
            </a:r>
            <a:endParaRPr lang="zh-CN" alt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282" name="Picture 3"/>
          <p:cNvPicPr>
            <a:picLocks noChangeAspect="1"/>
          </p:cNvPicPr>
          <p:nvPr/>
        </p:nvPicPr>
        <p:blipFill>
          <a:blip r:embed="rId1"/>
          <a:stretch>
            <a:fillRect/>
          </a:stretch>
        </p:blipFill>
        <p:spPr>
          <a:xfrm>
            <a:off x="827088" y="1196975"/>
            <a:ext cx="7845425" cy="43434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395288" y="404813"/>
            <a:ext cx="7772400" cy="1143000"/>
          </a:xfrm>
          <a:ln/>
        </p:spPr>
        <p:txBody>
          <a:bodyPr vert="horz" wrap="square" lIns="91440" tIns="45720" rIns="91440" bIns="45720" anchor="b" anchorCtr="0"/>
          <a:p>
            <a:pPr eaLnBrk="1" hangingPunct="1"/>
            <a:r>
              <a:rPr lang="zh-CN" altLang="en-US" sz="3200" b="1" dirty="0"/>
              <a:t>现代处理机对冯</a:t>
            </a:r>
            <a:r>
              <a:rPr lang="en-US" altLang="zh-CN" sz="3200" b="1" dirty="0"/>
              <a:t>·</a:t>
            </a:r>
            <a:r>
              <a:rPr lang="zh-CN" altLang="en-US" sz="3200" b="1" dirty="0"/>
              <a:t>诺依曼结构的改进</a:t>
            </a:r>
            <a:endParaRPr lang="zh-CN" altLang="en-US" sz="3200" b="1" dirty="0"/>
          </a:p>
        </p:txBody>
      </p:sp>
      <p:sp>
        <p:nvSpPr>
          <p:cNvPr id="16387" name="Rectangle 3"/>
          <p:cNvSpPr>
            <a:spLocks noGrp="1"/>
          </p:cNvSpPr>
          <p:nvPr>
            <p:ph idx="1"/>
          </p:nvPr>
        </p:nvSpPr>
        <p:spPr>
          <a:xfrm>
            <a:off x="395288" y="1700213"/>
            <a:ext cx="8748712" cy="1152525"/>
          </a:xfrm>
          <a:ln/>
        </p:spPr>
        <p:txBody>
          <a:bodyPr vert="horz" wrap="square" lIns="91440" tIns="45720" rIns="91440" bIns="45720" anchor="t" anchorCtr="0"/>
          <a:p>
            <a:pPr eaLnBrk="1" hangingPunct="1"/>
            <a:r>
              <a:rPr lang="zh-CN" altLang="en-US" sz="2800" dirty="0">
                <a:solidFill>
                  <a:srgbClr val="000000"/>
                </a:solidFill>
              </a:rPr>
              <a:t>不变的：</a:t>
            </a:r>
            <a:r>
              <a:rPr lang="zh-CN" altLang="en-US" sz="2800" dirty="0">
                <a:solidFill>
                  <a:srgbClr val="A50021"/>
                </a:solidFill>
              </a:rPr>
              <a:t>存储程序</a:t>
            </a:r>
            <a:endParaRPr lang="zh-CN" altLang="en-US" sz="2800" dirty="0">
              <a:solidFill>
                <a:srgbClr val="A50021"/>
              </a:solidFill>
            </a:endParaRPr>
          </a:p>
          <a:p>
            <a:pPr eaLnBrk="1" hangingPunct="1"/>
            <a:r>
              <a:rPr lang="zh-CN" altLang="en-US" sz="2800" dirty="0">
                <a:solidFill>
                  <a:srgbClr val="000000"/>
                </a:solidFill>
              </a:rPr>
              <a:t>改变的：</a:t>
            </a:r>
            <a:r>
              <a:rPr lang="zh-CN" altLang="en-US" sz="2800" dirty="0">
                <a:solidFill>
                  <a:srgbClr val="DE0AA6"/>
                </a:solidFill>
              </a:rPr>
              <a:t>存储器为中心，总线结构，分散控制</a:t>
            </a:r>
            <a:endParaRPr lang="zh-CN" altLang="en-US" sz="2800" dirty="0">
              <a:solidFill>
                <a:srgbClr val="DE0AA6"/>
              </a:solidFill>
            </a:endParaRPr>
          </a:p>
        </p:txBody>
      </p:sp>
      <p:pic>
        <p:nvPicPr>
          <p:cNvPr id="16388" name="Picture 5" descr="1-4"/>
          <p:cNvPicPr>
            <a:picLocks noChangeAspect="1"/>
          </p:cNvPicPr>
          <p:nvPr/>
        </p:nvPicPr>
        <p:blipFill>
          <a:blip r:embed="rId1"/>
          <a:stretch>
            <a:fillRect/>
          </a:stretch>
        </p:blipFill>
        <p:spPr>
          <a:xfrm>
            <a:off x="539750" y="3141663"/>
            <a:ext cx="4319588" cy="3163887"/>
          </a:xfrm>
          <a:prstGeom prst="rect">
            <a:avLst/>
          </a:prstGeom>
          <a:noFill/>
          <a:ln w="9525">
            <a:noFill/>
          </a:ln>
        </p:spPr>
      </p:pic>
      <p:graphicFrame>
        <p:nvGraphicFramePr>
          <p:cNvPr id="16389" name="对象 4"/>
          <p:cNvGraphicFramePr>
            <a:graphicFrameLocks noChangeAspect="1"/>
          </p:cNvGraphicFramePr>
          <p:nvPr/>
        </p:nvGraphicFramePr>
        <p:xfrm>
          <a:off x="5148263" y="3197225"/>
          <a:ext cx="4133850" cy="3051175"/>
        </p:xfrm>
        <a:graphic>
          <a:graphicData uri="http://schemas.openxmlformats.org/presentationml/2006/ole">
            <mc:AlternateContent xmlns:mc="http://schemas.openxmlformats.org/markup-compatibility/2006">
              <mc:Choice xmlns:v="urn:schemas-microsoft-com:vml" Requires="v">
                <p:oleObj spid="_x0000_s3076" name="" r:id="rId2" imgW="4462780" imgH="3148330" progId="PBrush">
                  <p:embed/>
                </p:oleObj>
              </mc:Choice>
              <mc:Fallback>
                <p:oleObj name="" r:id="rId2" imgW="4462780" imgH="3148330" progId="PBrush">
                  <p:embed/>
                  <p:pic>
                    <p:nvPicPr>
                      <p:cNvPr id="0" name="图片 3075"/>
                      <p:cNvPicPr/>
                      <p:nvPr/>
                    </p:nvPicPr>
                    <p:blipFill>
                      <a:blip r:embed="rId3"/>
                      <a:stretch>
                        <a:fillRect/>
                      </a:stretch>
                    </p:blipFill>
                    <p:spPr>
                      <a:xfrm>
                        <a:off x="5148263" y="3197225"/>
                        <a:ext cx="4133850" cy="3051175"/>
                      </a:xfrm>
                      <a:prstGeom prst="rect">
                        <a:avLst/>
                      </a:prstGeom>
                      <a:noFill/>
                      <a:ln w="38100">
                        <a:noFill/>
                        <a:miter/>
                      </a:ln>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8306" name="Picture 4"/>
          <p:cNvPicPr>
            <a:picLocks noChangeAspect="1"/>
          </p:cNvPicPr>
          <p:nvPr/>
        </p:nvPicPr>
        <p:blipFill>
          <a:blip r:embed="rId1"/>
          <a:stretch>
            <a:fillRect/>
          </a:stretch>
        </p:blipFill>
        <p:spPr>
          <a:xfrm>
            <a:off x="730250" y="944563"/>
            <a:ext cx="8162925" cy="5076825"/>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文本框 3"/>
          <p:cNvSpPr txBox="1"/>
          <p:nvPr/>
        </p:nvSpPr>
        <p:spPr>
          <a:xfrm>
            <a:off x="827088" y="1989138"/>
            <a:ext cx="7723187" cy="4678362"/>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0" lvl="0" indent="0">
              <a:spcBef>
                <a:spcPct val="0"/>
              </a:spcBef>
              <a:buClrTx/>
              <a:buSzTx/>
              <a:buNone/>
            </a:pPr>
            <a:r>
              <a:rPr lang="zh-CN" altLang="en-US" sz="2400" dirty="0">
                <a:solidFill>
                  <a:schemeClr val="tx1"/>
                </a:solidFill>
              </a:rPr>
              <a:t>向着多种高性能、高能效方向发展：</a:t>
            </a:r>
            <a:endParaRPr lang="en-US" altLang="zh-CN" sz="2400" dirty="0">
              <a:solidFill>
                <a:schemeClr val="tx1"/>
              </a:solidFill>
            </a:endParaRPr>
          </a:p>
          <a:p>
            <a:pPr marL="0" lvl="0" indent="0">
              <a:spcBef>
                <a:spcPts val="600"/>
              </a:spcBef>
              <a:spcAft>
                <a:spcPts val="600"/>
              </a:spcAft>
              <a:buClrTx/>
              <a:buSzTx/>
              <a:buNone/>
            </a:pPr>
            <a:r>
              <a:rPr lang="zh-CN" altLang="en-US" sz="2100" dirty="0">
                <a:solidFill>
                  <a:schemeClr val="tx1"/>
                </a:solidFill>
              </a:rPr>
              <a:t>① RISC结构</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② Client/Server结构</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③ Mpp矢量模式（Vector Mode）</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④ 并行处理（Massively Parallel Processing）</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⑤ 集群计算结构</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⑥ Network结构</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⑦ 数据流计算机结构</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⑧ 分布计算环境结构，如云计算</a:t>
            </a:r>
            <a:endParaRPr lang="zh-CN" altLang="en-US" sz="2100" dirty="0">
              <a:solidFill>
                <a:schemeClr val="tx1"/>
              </a:solidFill>
            </a:endParaRPr>
          </a:p>
          <a:p>
            <a:pPr marL="0" lvl="0" indent="0">
              <a:spcBef>
                <a:spcPts val="600"/>
              </a:spcBef>
              <a:spcAft>
                <a:spcPts val="600"/>
              </a:spcAft>
              <a:buClrTx/>
              <a:buSzTx/>
              <a:buNone/>
            </a:pPr>
            <a:r>
              <a:rPr lang="zh-CN" altLang="en-US" sz="2100" dirty="0">
                <a:solidFill>
                  <a:schemeClr val="tx1"/>
                </a:solidFill>
              </a:rPr>
              <a:t>⑨ AI计算</a:t>
            </a:r>
            <a:endParaRPr lang="zh-CN" altLang="en-US" sz="2100" dirty="0">
              <a:solidFill>
                <a:schemeClr val="tx1"/>
              </a:solidFill>
            </a:endParaRPr>
          </a:p>
        </p:txBody>
      </p:sp>
      <p:sp>
        <p:nvSpPr>
          <p:cNvPr id="106498" name="文本框 7"/>
          <p:cNvSpPr txBox="1">
            <a:spLocks noChangeArrowheads="1"/>
          </p:cNvSpPr>
          <p:nvPr/>
        </p:nvSpPr>
        <p:spPr bwMode="auto">
          <a:xfrm>
            <a:off x="755650" y="1052513"/>
            <a:ext cx="8064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buClrTx/>
              <a:buSzTx/>
              <a:buFontTx/>
              <a:buNone/>
              <a:defRPr/>
            </a:pPr>
            <a:r>
              <a:rPr kumimoji="0" lang="zh-CN" altLang="en-US" sz="3600" b="1" kern="1200" cap="none" spc="0" normalizeH="0" baseline="0" noProof="0" dirty="0">
                <a:solidFill>
                  <a:srgbClr val="1B3868"/>
                </a:solidFill>
                <a:latin typeface="+mj-ea"/>
                <a:ea typeface="+mj-ea"/>
                <a:cs typeface="+mn-cs"/>
                <a:sym typeface="等线" panose="02010600030101010101" pitchFamily="2" charset="-122"/>
              </a:rPr>
              <a:t>1</a:t>
            </a:r>
            <a:r>
              <a:rPr kumimoji="0" lang="en-US" altLang="zh-CN" sz="3600" b="1" kern="1200" cap="none" spc="0" normalizeH="0" baseline="0" noProof="0" dirty="0">
                <a:solidFill>
                  <a:srgbClr val="1B3868"/>
                </a:solidFill>
                <a:latin typeface="+mj-ea"/>
                <a:ea typeface="+mj-ea"/>
                <a:cs typeface="+mn-cs"/>
                <a:sym typeface="等线" panose="02010600030101010101" pitchFamily="2" charset="-122"/>
              </a:rPr>
              <a:t>.5.</a:t>
            </a:r>
            <a:r>
              <a:rPr kumimoji="0" lang="zh-CN" altLang="en-US" sz="3600" b="1" kern="1200" cap="none" spc="0" normalizeH="0" baseline="0" noProof="0" dirty="0">
                <a:solidFill>
                  <a:srgbClr val="1B3868"/>
                </a:solidFill>
                <a:latin typeface="+mj-ea"/>
                <a:ea typeface="+mj-ea"/>
                <a:cs typeface="+mn-cs"/>
                <a:sym typeface="等线" panose="02010600030101010101" pitchFamily="2" charset="-122"/>
              </a:rPr>
              <a:t>2 现代计算机系统结构研究方向</a:t>
            </a:r>
            <a:endParaRPr kumimoji="0" lang="zh-CN" altLang="en-US" sz="3600" b="1" kern="1200" cap="none" spc="0" normalizeH="0" baseline="0" noProof="0" dirty="0">
              <a:solidFill>
                <a:srgbClr val="1B3868"/>
              </a:solidFill>
              <a:latin typeface="+mj-ea"/>
              <a:ea typeface="+mj-ea"/>
              <a:cs typeface="+mn-cs"/>
              <a:sym typeface="等线"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文本框 3"/>
          <p:cNvSpPr txBox="1"/>
          <p:nvPr/>
        </p:nvSpPr>
        <p:spPr>
          <a:xfrm>
            <a:off x="842963" y="1958975"/>
            <a:ext cx="7723187" cy="3878263"/>
          </a:xfrm>
          <a:prstGeom prst="rect">
            <a:avLst/>
          </a:prstGeom>
          <a:noFill/>
          <a:ln w="9525">
            <a:noFill/>
          </a:ln>
        </p:spPr>
        <p:txBody>
          <a:bodyP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rgbClr val="2E2925"/>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rgbClr val="2E2925"/>
                </a:solidFill>
                <a:latin typeface="+mn-lt"/>
                <a:ea typeface="+mn-ea"/>
              </a:defRPr>
            </a:lvl5pPr>
          </a:lstStyle>
          <a:p>
            <a:pPr marL="342900" lvl="0" indent="-342900">
              <a:spcBef>
                <a:spcPts val="600"/>
              </a:spcBef>
              <a:spcAft>
                <a:spcPts val="600"/>
              </a:spcAft>
              <a:buClrTx/>
              <a:buSzTx/>
              <a:buFont typeface="Arial" panose="020B0604020202020204" pitchFamily="34" charset="0"/>
              <a:buChar char="•"/>
            </a:pPr>
            <a:r>
              <a:rPr lang="zh-CN" altLang="en-US" sz="2400" dirty="0">
                <a:solidFill>
                  <a:schemeClr val="tx1"/>
                </a:solidFill>
              </a:rPr>
              <a:t>并行计算的发展不断推动云计算、高性能计算的发展</a:t>
            </a:r>
            <a:endParaRPr lang="en-US" altLang="zh-CN" sz="2400" dirty="0">
              <a:solidFill>
                <a:schemeClr val="tx1"/>
              </a:solidFill>
            </a:endParaRPr>
          </a:p>
          <a:p>
            <a:pPr marL="342900" lvl="0" indent="-342900">
              <a:spcBef>
                <a:spcPts val="600"/>
              </a:spcBef>
              <a:spcAft>
                <a:spcPts val="600"/>
              </a:spcAft>
              <a:buClrTx/>
              <a:buSzTx/>
              <a:buFont typeface="Arial" panose="020B0604020202020204" pitchFamily="34" charset="0"/>
              <a:buChar char="•"/>
            </a:pPr>
            <a:r>
              <a:rPr lang="zh-CN" altLang="en-US" sz="2400" dirty="0">
                <a:solidFill>
                  <a:schemeClr val="tx1"/>
                </a:solidFill>
              </a:rPr>
              <a:t>AI的大规模应用加速推动市场对性能的渴求，大量专用加速卡应用在云平台和智能系统中，主要算力是加速卡提供的</a:t>
            </a:r>
            <a:endParaRPr lang="en-US" altLang="zh-CN" sz="2400" dirty="0">
              <a:solidFill>
                <a:schemeClr val="tx1"/>
              </a:solidFill>
            </a:endParaRPr>
          </a:p>
          <a:p>
            <a:pPr marL="342900" lvl="0" indent="-342900">
              <a:spcBef>
                <a:spcPts val="600"/>
              </a:spcBef>
              <a:spcAft>
                <a:spcPts val="600"/>
              </a:spcAft>
              <a:buClrTx/>
              <a:buSzTx/>
              <a:buFont typeface="Arial" panose="020B0604020202020204" pitchFamily="34" charset="0"/>
              <a:buChar char="•"/>
            </a:pPr>
            <a:r>
              <a:rPr lang="zh-CN" altLang="en-US" sz="2400" dirty="0">
                <a:solidFill>
                  <a:schemeClr val="tx1"/>
                </a:solidFill>
              </a:rPr>
              <a:t>系统的性能不再由CPU的核数来决定，出现了对某些计算领域的通用指令集、通用智能芯片和专用计算系统</a:t>
            </a:r>
            <a:endParaRPr lang="en-US" altLang="zh-CN" sz="2400" dirty="0">
              <a:solidFill>
                <a:schemeClr val="tx1"/>
              </a:solidFill>
            </a:endParaRPr>
          </a:p>
          <a:p>
            <a:pPr marL="342900" lvl="0" indent="-342900">
              <a:spcBef>
                <a:spcPts val="600"/>
              </a:spcBef>
              <a:spcAft>
                <a:spcPts val="600"/>
              </a:spcAft>
              <a:buClrTx/>
              <a:buSzTx/>
              <a:buFont typeface="Arial" panose="020B0604020202020204" pitchFamily="34" charset="0"/>
              <a:buChar char="•"/>
            </a:pPr>
            <a:r>
              <a:rPr lang="zh-CN" altLang="en-US" sz="2400" dirty="0">
                <a:solidFill>
                  <a:schemeClr val="tx1"/>
                </a:solidFill>
              </a:rPr>
              <a:t>性能评测指标也不再以双精度浮点运算为主，而和应用领域更相关</a:t>
            </a:r>
            <a:endParaRPr lang="zh-CN" altLang="en-US" sz="2400" dirty="0">
              <a:solidFill>
                <a:schemeClr val="tx1"/>
              </a:solidFill>
            </a:endParaRPr>
          </a:p>
        </p:txBody>
      </p:sp>
      <p:sp>
        <p:nvSpPr>
          <p:cNvPr id="2" name="文本框 7"/>
          <p:cNvSpPr txBox="1">
            <a:spLocks noChangeArrowheads="1"/>
          </p:cNvSpPr>
          <p:nvPr/>
        </p:nvSpPr>
        <p:spPr bwMode="auto">
          <a:xfrm>
            <a:off x="755650" y="908050"/>
            <a:ext cx="74882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buClrTx/>
              <a:buSzTx/>
              <a:buFontTx/>
              <a:buNone/>
              <a:defRPr/>
            </a:pPr>
            <a:r>
              <a:rPr kumimoji="0" lang="zh-CN" altLang="en-US" sz="3600" b="1" kern="1200" cap="none" spc="0" normalizeH="0" baseline="0" noProof="0" dirty="0">
                <a:solidFill>
                  <a:srgbClr val="1B3868"/>
                </a:solidFill>
                <a:latin typeface="+mj-ea"/>
                <a:ea typeface="+mj-ea"/>
                <a:cs typeface="+mn-cs"/>
                <a:sym typeface="等线" panose="02010600030101010101" pitchFamily="2" charset="-122"/>
              </a:rPr>
              <a:t>1.5.3  计算机系统结构发展趋势</a:t>
            </a:r>
            <a:endParaRPr kumimoji="0" lang="zh-CN" altLang="en-US" sz="3600" b="1" kern="1200" cap="none" spc="0" normalizeH="0" baseline="0" noProof="0" dirty="0">
              <a:solidFill>
                <a:srgbClr val="1B3868"/>
              </a:solidFill>
              <a:latin typeface="+mj-ea"/>
              <a:ea typeface="+mj-ea"/>
              <a:cs typeface="+mn-cs"/>
              <a:sym typeface="等线"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2402" name="Object 6"/>
          <p:cNvGraphicFramePr>
            <a:graphicFrameLocks noChangeAspect="1"/>
          </p:cNvGraphicFramePr>
          <p:nvPr/>
        </p:nvGraphicFramePr>
        <p:xfrm>
          <a:off x="1079500" y="981075"/>
          <a:ext cx="7543800" cy="5184775"/>
        </p:xfrm>
        <a:graphic>
          <a:graphicData uri="http://schemas.openxmlformats.org/presentationml/2006/ole">
            <mc:AlternateContent xmlns:mc="http://schemas.openxmlformats.org/markup-compatibility/2006">
              <mc:Choice xmlns:v="urn:schemas-microsoft-com:vml" Requires="v">
                <p:oleObj spid="_x0000_s3084" name="" r:id="rId1" imgW="5362575" imgH="3686175" progId="Paint.Picture">
                  <p:embed/>
                </p:oleObj>
              </mc:Choice>
              <mc:Fallback>
                <p:oleObj name="" r:id="rId1" imgW="5362575" imgH="3686175" progId="Paint.Picture">
                  <p:embed/>
                  <p:pic>
                    <p:nvPicPr>
                      <p:cNvPr id="0" name="图片 3083"/>
                      <p:cNvPicPr/>
                      <p:nvPr/>
                    </p:nvPicPr>
                    <p:blipFill>
                      <a:blip r:embed="rId2"/>
                      <a:stretch>
                        <a:fillRect/>
                      </a:stretch>
                    </p:blipFill>
                    <p:spPr>
                      <a:xfrm>
                        <a:off x="1079500" y="981075"/>
                        <a:ext cx="7543800" cy="5184775"/>
                      </a:xfrm>
                      <a:prstGeom prst="rect">
                        <a:avLst/>
                      </a:prstGeom>
                      <a:noFill/>
                      <a:ln w="38100">
                        <a:noFill/>
                        <a:miter/>
                      </a:ln>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Grp="1"/>
          </p:cNvSpPr>
          <p:nvPr>
            <p:ph type="title"/>
          </p:nvPr>
        </p:nvSpPr>
        <p:spPr>
          <a:ln/>
        </p:spPr>
        <p:txBody>
          <a:bodyPr vert="horz" wrap="square" lIns="91440" tIns="45720" rIns="91440" bIns="45720" anchor="b" anchorCtr="0"/>
          <a:p>
            <a:pPr eaLnBrk="1" hangingPunct="1"/>
            <a:r>
              <a:rPr lang="zh-CN" altLang="en-US" dirty="0"/>
              <a:t>本章重点</a:t>
            </a:r>
            <a:endParaRPr lang="zh-CN" altLang="en-US" dirty="0"/>
          </a:p>
        </p:txBody>
      </p:sp>
      <p:sp>
        <p:nvSpPr>
          <p:cNvPr id="104451" name="Rectangle 3"/>
          <p:cNvSpPr>
            <a:spLocks noGrp="1"/>
          </p:cNvSpPr>
          <p:nvPr>
            <p:ph idx="1"/>
          </p:nvPr>
        </p:nvSpPr>
        <p:spPr>
          <a:ln/>
        </p:spPr>
        <p:txBody>
          <a:bodyPr vert="horz" wrap="square" lIns="91440" tIns="45720" rIns="91440" bIns="45720" anchor="t" anchorCtr="0"/>
          <a:p>
            <a:pPr eaLnBrk="1" hangingPunct="1"/>
            <a:r>
              <a:rPr lang="zh-CN" altLang="en-US" dirty="0"/>
              <a:t>计算机系统的层次结构</a:t>
            </a:r>
            <a:endParaRPr lang="zh-CN" altLang="en-US" dirty="0"/>
          </a:p>
          <a:p>
            <a:pPr eaLnBrk="1" hangingPunct="1"/>
            <a:r>
              <a:rPr lang="zh-CN" altLang="en-US" dirty="0"/>
              <a:t>计算机系统结构的定义及研究内容</a:t>
            </a:r>
            <a:endParaRPr lang="zh-CN" altLang="en-US" dirty="0"/>
          </a:p>
          <a:p>
            <a:pPr eaLnBrk="1" hangingPunct="1"/>
            <a:r>
              <a:rPr lang="zh-CN" altLang="en-US" dirty="0"/>
              <a:t>透明性、虚拟机、系列机的概念</a:t>
            </a:r>
            <a:endParaRPr lang="zh-CN" altLang="en-US" dirty="0"/>
          </a:p>
          <a:p>
            <a:pPr eaLnBrk="1" hangingPunct="1"/>
            <a:r>
              <a:rPr lang="en-US" altLang="zh-CN" dirty="0"/>
              <a:t>Amdahl</a:t>
            </a:r>
            <a:r>
              <a:rPr lang="zh-CN" altLang="en-US" dirty="0"/>
              <a:t>定律、</a:t>
            </a:r>
            <a:r>
              <a:rPr lang="en-US" altLang="zh-CN" dirty="0"/>
              <a:t>CPU</a:t>
            </a:r>
            <a:r>
              <a:rPr lang="zh-CN" altLang="en-US" dirty="0"/>
              <a:t>性能计算公式、</a:t>
            </a:r>
            <a:r>
              <a:rPr lang="en-US" altLang="zh-CN" dirty="0"/>
              <a:t>MIPS</a:t>
            </a:r>
            <a:r>
              <a:rPr lang="zh-CN" altLang="en-US" dirty="0"/>
              <a:t>计算公式</a:t>
            </a:r>
            <a:endParaRPr lang="zh-CN" altLang="en-US" dirty="0"/>
          </a:p>
          <a:p>
            <a:pPr eaLnBrk="1" hangingPunct="1"/>
            <a:endParaRPr lang="zh-CN" altLang="en-US" dirty="0"/>
          </a:p>
          <a:p>
            <a:pPr eaLnBrk="1" hangingPunct="1"/>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468313" y="404813"/>
            <a:ext cx="7772400" cy="1143000"/>
          </a:xfrm>
          <a:ln/>
        </p:spPr>
        <p:txBody>
          <a:bodyPr vert="horz" wrap="square" lIns="91440" tIns="45720" rIns="91440" bIns="45720" anchor="b" anchorCtr="0"/>
          <a:p>
            <a:pPr eaLnBrk="1" hangingPunct="1"/>
            <a:r>
              <a:rPr lang="en-US" altLang="zh-CN" sz="3600" dirty="0"/>
              <a:t>1.2.2 </a:t>
            </a:r>
            <a:r>
              <a:rPr lang="zh-CN" altLang="en-US" sz="3600" dirty="0"/>
              <a:t>器件发展的影响</a:t>
            </a:r>
            <a:endParaRPr lang="zh-CN" altLang="en-US" sz="3600" dirty="0"/>
          </a:p>
        </p:txBody>
      </p:sp>
      <p:sp>
        <p:nvSpPr>
          <p:cNvPr id="17411" name="Rectangle 3"/>
          <p:cNvSpPr>
            <a:spLocks noGrp="1"/>
          </p:cNvSpPr>
          <p:nvPr>
            <p:ph idx="1"/>
          </p:nvPr>
        </p:nvSpPr>
        <p:spPr>
          <a:xfrm>
            <a:off x="358775" y="1628775"/>
            <a:ext cx="8785225" cy="4968875"/>
          </a:xfrm>
          <a:ln/>
        </p:spPr>
        <p:txBody>
          <a:bodyPr vert="horz" wrap="square" lIns="91440" tIns="45720" rIns="91440" bIns="45720" anchor="t" anchorCtr="0"/>
          <a:p>
            <a:pPr eaLnBrk="1" hangingPunct="1"/>
            <a:r>
              <a:rPr lang="zh-CN" altLang="en-US" dirty="0">
                <a:solidFill>
                  <a:srgbClr val="A50021"/>
                </a:solidFill>
              </a:rPr>
              <a:t>第一代至第四代计算机以器件来划分</a:t>
            </a:r>
            <a:endParaRPr lang="zh-CN" altLang="en-US" dirty="0">
              <a:solidFill>
                <a:srgbClr val="A50021"/>
              </a:solidFill>
            </a:endParaRPr>
          </a:p>
          <a:p>
            <a:pPr lvl="1" eaLnBrk="1" hangingPunct="1">
              <a:buClr>
                <a:srgbClr val="A50021"/>
              </a:buClr>
              <a:buFont typeface="Wingdings" panose="05000000000000000000" pitchFamily="2" charset="2"/>
              <a:buChar char="Ø"/>
            </a:pPr>
            <a:r>
              <a:rPr lang="zh-CN" altLang="en-US" sz="2400" dirty="0"/>
              <a:t>第一代：电子管</a:t>
            </a:r>
            <a:r>
              <a:rPr lang="en-US" altLang="zh-CN" sz="2400" dirty="0"/>
              <a:t>(Valve)</a:t>
            </a:r>
            <a:endParaRPr lang="en-US" altLang="zh-CN" sz="2400" dirty="0"/>
          </a:p>
          <a:p>
            <a:pPr lvl="1" eaLnBrk="1" hangingPunct="1">
              <a:buClr>
                <a:srgbClr val="A50021"/>
              </a:buClr>
              <a:buFont typeface="Wingdings" panose="05000000000000000000" pitchFamily="2" charset="2"/>
              <a:buChar char="Ø"/>
            </a:pPr>
            <a:r>
              <a:rPr lang="zh-CN" altLang="en-US" sz="2400" dirty="0"/>
              <a:t>第二代：晶体管</a:t>
            </a:r>
            <a:r>
              <a:rPr lang="en-US" altLang="zh-CN" sz="2400" dirty="0"/>
              <a:t>(Transistor)</a:t>
            </a:r>
            <a:endParaRPr lang="en-US" altLang="zh-CN" sz="2400" dirty="0"/>
          </a:p>
          <a:p>
            <a:pPr lvl="1" eaLnBrk="1" hangingPunct="1">
              <a:buClr>
                <a:srgbClr val="A50021"/>
              </a:buClr>
              <a:buFont typeface="Wingdings" panose="05000000000000000000" pitchFamily="2" charset="2"/>
              <a:buChar char="Ø"/>
            </a:pPr>
            <a:r>
              <a:rPr lang="zh-CN" altLang="en-US" sz="2400" dirty="0"/>
              <a:t>第三代：集成电路</a:t>
            </a:r>
            <a:r>
              <a:rPr lang="en-US" altLang="zh-CN" sz="2400" dirty="0"/>
              <a:t>(LSI)</a:t>
            </a:r>
            <a:endParaRPr lang="en-US" altLang="zh-CN" sz="2400" dirty="0"/>
          </a:p>
          <a:p>
            <a:pPr lvl="1" eaLnBrk="1" hangingPunct="1">
              <a:buClr>
                <a:srgbClr val="A50021"/>
              </a:buClr>
              <a:buFont typeface="Wingdings" panose="05000000000000000000" pitchFamily="2" charset="2"/>
              <a:buChar char="Ø"/>
            </a:pPr>
            <a:r>
              <a:rPr lang="zh-CN" altLang="en-US" sz="2400" dirty="0"/>
              <a:t>第四代：大规模集成电路</a:t>
            </a:r>
            <a:r>
              <a:rPr lang="en-US" altLang="zh-CN" sz="2400" dirty="0"/>
              <a:t>(VLSI)</a:t>
            </a:r>
            <a:endParaRPr lang="en-US" altLang="zh-CN" sz="2400" dirty="0"/>
          </a:p>
          <a:p>
            <a:pPr eaLnBrk="1" hangingPunct="1"/>
            <a:r>
              <a:rPr lang="zh-CN" altLang="en-US" dirty="0">
                <a:solidFill>
                  <a:srgbClr val="A50021"/>
                </a:solidFill>
              </a:rPr>
              <a:t>器件发展是提高计算机速度的主要途径</a:t>
            </a:r>
            <a:endParaRPr lang="zh-CN" altLang="en-US" dirty="0">
              <a:solidFill>
                <a:srgbClr val="A50021"/>
              </a:solidFill>
            </a:endParaRPr>
          </a:p>
          <a:p>
            <a:pPr lvl="1" eaLnBrk="1" hangingPunct="1">
              <a:buClr>
                <a:srgbClr val="A50021"/>
              </a:buClr>
              <a:buFont typeface="Wingdings" panose="05000000000000000000" pitchFamily="2" charset="2"/>
              <a:buChar char="Ø"/>
            </a:pPr>
            <a:r>
              <a:rPr lang="en-US" altLang="zh-CN" sz="2400" dirty="0"/>
              <a:t>MIPS </a:t>
            </a:r>
            <a:r>
              <a:rPr lang="en-US" altLang="zh-CN" sz="1800" dirty="0">
                <a:solidFill>
                  <a:srgbClr val="A50021"/>
                </a:solidFill>
              </a:rPr>
              <a:t>(Million Instructions Per Second)</a:t>
            </a:r>
            <a:r>
              <a:rPr lang="en-US" altLang="zh-CN" sz="2400" dirty="0"/>
              <a:t> = Fz ×IPC </a:t>
            </a:r>
            <a:r>
              <a:rPr lang="en-US" altLang="zh-CN" sz="1800" dirty="0">
                <a:solidFill>
                  <a:srgbClr val="A50021"/>
                </a:solidFill>
              </a:rPr>
              <a:t>(Instruction Per Cycle)</a:t>
            </a:r>
            <a:endParaRPr lang="zh-CN" altLang="en-US" sz="1800" dirty="0">
              <a:solidFill>
                <a:srgbClr val="A50021"/>
              </a:solidFill>
            </a:endParaRPr>
          </a:p>
          <a:p>
            <a:pPr lvl="1" eaLnBrk="1" hangingPunct="1">
              <a:buClr>
                <a:srgbClr val="A50021"/>
              </a:buClr>
              <a:buFont typeface="Wingdings" panose="05000000000000000000" pitchFamily="2" charset="2"/>
              <a:buChar char="Ø"/>
            </a:pPr>
            <a:r>
              <a:rPr lang="zh-CN" altLang="en-US" sz="2400" dirty="0"/>
              <a:t>器件发展对提高处理机主频起决定性作用</a:t>
            </a:r>
            <a:endParaRPr lang="zh-CN" altLang="en-US" sz="2400" dirty="0"/>
          </a:p>
          <a:p>
            <a:pPr lvl="1" eaLnBrk="1" hangingPunct="1">
              <a:buClr>
                <a:srgbClr val="A50021"/>
              </a:buClr>
              <a:buFont typeface="Wingdings" panose="05000000000000000000" pitchFamily="2" charset="2"/>
              <a:buChar char="Ø"/>
            </a:pPr>
            <a:r>
              <a:rPr lang="zh-CN" altLang="en-US" sz="2400" dirty="0"/>
              <a:t>需要研究新的器件来提高主频</a:t>
            </a:r>
            <a:endParaRPr lang="zh-CN" altLang="en-US" sz="2400" dirty="0"/>
          </a:p>
          <a:p>
            <a:pPr lvl="1" eaLnBrk="1" hangingPunct="1">
              <a:buClr>
                <a:srgbClr val="A50021"/>
              </a:buClr>
              <a:buFont typeface="Wingdings" panose="05000000000000000000" pitchFamily="2" charset="2"/>
              <a:buChar char="Ø"/>
            </a:pPr>
            <a:r>
              <a:rPr lang="zh-CN" altLang="en-US" sz="2400" dirty="0"/>
              <a:t>目前，既依靠提高</a:t>
            </a:r>
            <a:r>
              <a:rPr lang="en-US" altLang="zh-CN" sz="2400" dirty="0"/>
              <a:t>Fz</a:t>
            </a:r>
            <a:r>
              <a:rPr lang="zh-CN" altLang="en-US" sz="2400" dirty="0"/>
              <a:t>，也依靠提高</a:t>
            </a:r>
            <a:r>
              <a:rPr lang="en-US" altLang="zh-CN" sz="2400" dirty="0"/>
              <a:t>IPC</a:t>
            </a:r>
            <a:endParaRPr lang="en-US" altLang="zh-C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a:xfrm>
            <a:off x="539750" y="260350"/>
            <a:ext cx="7772400" cy="1143000"/>
          </a:xfrm>
          <a:ln/>
        </p:spPr>
        <p:txBody>
          <a:bodyPr vert="horz" wrap="square" lIns="91440" tIns="45720" rIns="91440" bIns="45720" anchor="b" anchorCtr="0"/>
          <a:p>
            <a:pPr eaLnBrk="1" hangingPunct="1"/>
            <a:r>
              <a:rPr lang="zh-CN" altLang="en-US" sz="3600" b="1" dirty="0"/>
              <a:t>器件发展的特点</a:t>
            </a:r>
            <a:endParaRPr lang="zh-CN" altLang="en-US" sz="3600" b="1" dirty="0"/>
          </a:p>
        </p:txBody>
      </p:sp>
      <p:sp>
        <p:nvSpPr>
          <p:cNvPr id="18435" name="Rectangle 3"/>
          <p:cNvSpPr>
            <a:spLocks noGrp="1"/>
          </p:cNvSpPr>
          <p:nvPr>
            <p:ph idx="1"/>
          </p:nvPr>
        </p:nvSpPr>
        <p:spPr>
          <a:xfrm>
            <a:off x="684213" y="1628775"/>
            <a:ext cx="7772400" cy="5040313"/>
          </a:xfrm>
          <a:ln/>
        </p:spPr>
        <p:txBody>
          <a:bodyPr vert="horz" wrap="square" lIns="91440" tIns="45720" rIns="91440" bIns="45720" anchor="t" anchorCtr="0"/>
          <a:p>
            <a:pPr eaLnBrk="1" hangingPunct="1">
              <a:lnSpc>
                <a:spcPct val="80000"/>
              </a:lnSpc>
            </a:pPr>
            <a:r>
              <a:rPr lang="zh-CN" altLang="en-US" sz="2800" dirty="0">
                <a:solidFill>
                  <a:srgbClr val="A50021"/>
                </a:solidFill>
              </a:rPr>
              <a:t>集成度迅速提高</a:t>
            </a:r>
            <a:r>
              <a:rPr lang="en-US" altLang="zh-CN" sz="2800" dirty="0">
                <a:solidFill>
                  <a:srgbClr val="000000"/>
                </a:solidFill>
              </a:rPr>
              <a:t>:</a:t>
            </a:r>
            <a:r>
              <a:rPr lang="zh-CN" altLang="en-US" sz="2800" dirty="0">
                <a:solidFill>
                  <a:srgbClr val="000000"/>
                </a:solidFill>
              </a:rPr>
              <a:t>每四年提高一个数量级</a:t>
            </a:r>
            <a:endParaRPr lang="zh-CN" altLang="en-US" sz="2800"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000000"/>
                </a:solidFill>
              </a:rPr>
              <a:t>每</a:t>
            </a:r>
            <a:r>
              <a:rPr lang="en-US" altLang="zh-CN" dirty="0">
                <a:solidFill>
                  <a:srgbClr val="000000"/>
                </a:solidFill>
              </a:rPr>
              <a:t>0.25</a:t>
            </a:r>
            <a:r>
              <a:rPr lang="zh-CN" altLang="en-US" dirty="0">
                <a:solidFill>
                  <a:srgbClr val="000000"/>
                </a:solidFill>
              </a:rPr>
              <a:t>平方英寸</a:t>
            </a:r>
            <a:r>
              <a:rPr lang="en-US" altLang="zh-CN" dirty="0">
                <a:solidFill>
                  <a:srgbClr val="A50021"/>
                </a:solidFill>
              </a:rPr>
              <a:t>10</a:t>
            </a:r>
            <a:r>
              <a:rPr lang="en-US" altLang="zh-CN" baseline="30000" dirty="0">
                <a:solidFill>
                  <a:srgbClr val="A50021"/>
                </a:solidFill>
              </a:rPr>
              <a:t>10</a:t>
            </a:r>
            <a:r>
              <a:rPr lang="zh-CN" altLang="en-US" dirty="0">
                <a:solidFill>
                  <a:srgbClr val="000000"/>
                </a:solidFill>
              </a:rPr>
              <a:t>个晶体管</a:t>
            </a:r>
            <a:endParaRPr lang="zh-CN" altLang="en-US"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000000"/>
                </a:solidFill>
              </a:rPr>
              <a:t>单芯片内可做大于</a:t>
            </a:r>
            <a:r>
              <a:rPr lang="en-US" altLang="zh-CN" dirty="0">
                <a:solidFill>
                  <a:srgbClr val="000000"/>
                </a:solidFill>
              </a:rPr>
              <a:t>1Gb</a:t>
            </a:r>
            <a:r>
              <a:rPr lang="zh-CN" altLang="en-US" dirty="0">
                <a:solidFill>
                  <a:srgbClr val="000000"/>
                </a:solidFill>
              </a:rPr>
              <a:t>存储器，单芯片内可以集成</a:t>
            </a:r>
            <a:r>
              <a:rPr lang="en-US" altLang="zh-CN" dirty="0">
                <a:solidFill>
                  <a:srgbClr val="000000"/>
                </a:solidFill>
              </a:rPr>
              <a:t>2</a:t>
            </a:r>
            <a:r>
              <a:rPr lang="zh-CN" altLang="en-US" dirty="0">
                <a:solidFill>
                  <a:srgbClr val="000000"/>
                </a:solidFill>
              </a:rPr>
              <a:t>个</a:t>
            </a:r>
            <a:r>
              <a:rPr lang="en-US" altLang="zh-CN" dirty="0">
                <a:solidFill>
                  <a:srgbClr val="000000"/>
                </a:solidFill>
              </a:rPr>
              <a:t>CPU+</a:t>
            </a:r>
            <a:r>
              <a:rPr lang="zh-CN" altLang="en-US" dirty="0">
                <a:solidFill>
                  <a:srgbClr val="000000"/>
                </a:solidFill>
              </a:rPr>
              <a:t>全部</a:t>
            </a:r>
            <a:r>
              <a:rPr lang="en-US" altLang="zh-CN" dirty="0">
                <a:solidFill>
                  <a:srgbClr val="000000"/>
                </a:solidFill>
              </a:rPr>
              <a:t>Cache</a:t>
            </a:r>
            <a:endParaRPr lang="en-US" altLang="zh-CN"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000000"/>
                </a:solidFill>
              </a:rPr>
              <a:t>还远没有达到集成度的极限</a:t>
            </a:r>
            <a:endParaRPr lang="zh-CN" altLang="en-US" dirty="0">
              <a:solidFill>
                <a:srgbClr val="000000"/>
              </a:solidFill>
            </a:endParaRPr>
          </a:p>
          <a:p>
            <a:pPr eaLnBrk="1" hangingPunct="1">
              <a:lnSpc>
                <a:spcPct val="80000"/>
              </a:lnSpc>
            </a:pPr>
            <a:r>
              <a:rPr lang="zh-CN" altLang="en-US" sz="2800" dirty="0">
                <a:solidFill>
                  <a:srgbClr val="A50021"/>
                </a:solidFill>
              </a:rPr>
              <a:t>速度已接近极限</a:t>
            </a:r>
            <a:endParaRPr lang="zh-CN" altLang="en-US" sz="2800" dirty="0">
              <a:solidFill>
                <a:srgbClr val="A50021"/>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000000"/>
                </a:solidFill>
              </a:rPr>
              <a:t>速度提高的余地很小</a:t>
            </a:r>
            <a:endParaRPr lang="zh-CN" altLang="en-US" dirty="0">
              <a:solidFill>
                <a:srgbClr val="000000"/>
              </a:solidFill>
            </a:endParaRPr>
          </a:p>
          <a:p>
            <a:pPr lvl="1" eaLnBrk="1" hangingPunct="1">
              <a:lnSpc>
                <a:spcPct val="80000"/>
              </a:lnSpc>
              <a:buClr>
                <a:srgbClr val="A50021"/>
              </a:buClr>
              <a:buFont typeface="Wingdings" panose="05000000000000000000" pitchFamily="2" charset="2"/>
              <a:buChar char="Ø"/>
            </a:pPr>
            <a:r>
              <a:rPr lang="zh-CN" altLang="en-US" dirty="0">
                <a:solidFill>
                  <a:srgbClr val="000000"/>
                </a:solidFill>
              </a:rPr>
              <a:t>依靠系统结构的发展，关键是并行编译和并行算法</a:t>
            </a:r>
            <a:endParaRPr lang="zh-CN" altLang="en-US" dirty="0">
              <a:solidFill>
                <a:srgbClr val="000000"/>
              </a:solidFill>
            </a:endParaRPr>
          </a:p>
          <a:p>
            <a:pPr eaLnBrk="1" hangingPunct="1">
              <a:lnSpc>
                <a:spcPct val="80000"/>
              </a:lnSpc>
            </a:pPr>
            <a:r>
              <a:rPr lang="zh-CN" altLang="en-US" sz="2800" dirty="0">
                <a:solidFill>
                  <a:srgbClr val="A50021"/>
                </a:solidFill>
              </a:rPr>
              <a:t>价格直线下降</a:t>
            </a:r>
            <a:r>
              <a:rPr lang="zh-CN" altLang="en-US" sz="2800" dirty="0">
                <a:solidFill>
                  <a:srgbClr val="000000"/>
                </a:solidFill>
              </a:rPr>
              <a:t>：</a:t>
            </a:r>
            <a:r>
              <a:rPr lang="en-US" altLang="zh-CN" sz="2800" dirty="0">
                <a:solidFill>
                  <a:srgbClr val="000000"/>
                </a:solidFill>
              </a:rPr>
              <a:t>CPU</a:t>
            </a:r>
            <a:r>
              <a:rPr lang="zh-CN" altLang="en-US" sz="2800" dirty="0">
                <a:solidFill>
                  <a:srgbClr val="000000"/>
                </a:solidFill>
              </a:rPr>
              <a:t>价格每年下降大于</a:t>
            </a:r>
            <a:r>
              <a:rPr lang="en-US" altLang="zh-CN" sz="2800" dirty="0">
                <a:solidFill>
                  <a:srgbClr val="000000"/>
                </a:solidFill>
              </a:rPr>
              <a:t>80%</a:t>
            </a:r>
            <a:endParaRPr lang="en-US" altLang="zh-CN" sz="2800" dirty="0">
              <a:solidFill>
                <a:srgbClr val="000000"/>
              </a:solidFill>
            </a:endParaRPr>
          </a:p>
          <a:p>
            <a:pPr eaLnBrk="1" hangingPunct="1">
              <a:lnSpc>
                <a:spcPct val="80000"/>
              </a:lnSpc>
            </a:pPr>
            <a:r>
              <a:rPr lang="zh-CN" altLang="en-US" sz="2800" dirty="0">
                <a:solidFill>
                  <a:srgbClr val="A50021"/>
                </a:solidFill>
              </a:rPr>
              <a:t>可靠性越来越高</a:t>
            </a:r>
            <a:endParaRPr lang="zh-CN" altLang="en-US" sz="2800" dirty="0">
              <a:solidFill>
                <a:srgbClr val="A50021"/>
              </a:solidFill>
            </a:endParaRPr>
          </a:p>
          <a:p>
            <a:pPr lvl="1" eaLnBrk="1" hangingPunct="1">
              <a:lnSpc>
                <a:spcPct val="80000"/>
              </a:lnSpc>
              <a:buClr>
                <a:srgbClr val="A50021"/>
              </a:buClr>
              <a:buFont typeface="Wingdings" panose="05000000000000000000" pitchFamily="2" charset="2"/>
              <a:buChar char="Ø"/>
            </a:pPr>
            <a:r>
              <a:rPr lang="zh-CN" altLang="en-US" sz="2400" dirty="0">
                <a:solidFill>
                  <a:srgbClr val="000000"/>
                </a:solidFill>
              </a:rPr>
              <a:t> 芯片可靠性达到</a:t>
            </a:r>
            <a:r>
              <a:rPr lang="en-US" altLang="zh-CN" sz="2400" dirty="0">
                <a:solidFill>
                  <a:srgbClr val="A50021"/>
                </a:solidFill>
              </a:rPr>
              <a:t>10</a:t>
            </a:r>
            <a:r>
              <a:rPr lang="en-US" altLang="zh-CN" sz="2400" baseline="30000" dirty="0">
                <a:solidFill>
                  <a:srgbClr val="A50021"/>
                </a:solidFill>
              </a:rPr>
              <a:t>8</a:t>
            </a:r>
            <a:r>
              <a:rPr lang="zh-CN" altLang="en-US" sz="2400" dirty="0">
                <a:solidFill>
                  <a:srgbClr val="000000"/>
                </a:solidFill>
              </a:rPr>
              <a:t>小时，连续使用一万年以上</a:t>
            </a:r>
            <a:endParaRPr lang="en-US" altLang="zh-CN" sz="2400" dirty="0">
              <a:solidFill>
                <a:srgbClr val="000000"/>
              </a:solidFill>
            </a:endParaRPr>
          </a:p>
          <a:p>
            <a:pPr eaLnBrk="1" hangingPunct="1">
              <a:lnSpc>
                <a:spcPct val="80000"/>
              </a:lnSpc>
            </a:pPr>
            <a:endParaRPr lang="en-US" altLang="zh-CN" sz="2800" dirty="0"/>
          </a:p>
        </p:txBody>
      </p:sp>
    </p:spTree>
  </p:cSld>
  <p:clrMapOvr>
    <a:masterClrMapping/>
  </p:clrMapOvr>
</p:sld>
</file>

<file path=ppt/tags/tag1.xml><?xml version="1.0" encoding="utf-8"?>
<p:tagLst xmlns:p="http://schemas.openxmlformats.org/presentationml/2006/main">
  <p:tag name="commondata" val="eyJoZGlkIjoiNmNiNDBkYjIzMmZmNmNiNjIyMzYyYzllY2FkYmIzOTUifQ=="/>
</p:tagLst>
</file>

<file path=ppt/theme/theme1.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Designs\Nature.pot</Template>
  <TotalTime>0</TotalTime>
  <Words>8983</Words>
  <Application>WPS 演示</Application>
  <PresentationFormat>全屏显示(4:3)</PresentationFormat>
  <Paragraphs>577</Paragraphs>
  <Slides>74</Slides>
  <Notes>22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10</vt:i4>
      </vt:variant>
      <vt:variant>
        <vt:lpstr>幻灯片标题</vt:lpstr>
      </vt:variant>
      <vt:variant>
        <vt:i4>74</vt:i4>
      </vt:variant>
    </vt:vector>
  </HeadingPairs>
  <TitlesOfParts>
    <vt:vector size="99" baseType="lpstr">
      <vt:lpstr>Arial</vt:lpstr>
      <vt:lpstr>宋体</vt:lpstr>
      <vt:lpstr>Wingdings</vt:lpstr>
      <vt:lpstr>Times New Roman</vt:lpstr>
      <vt:lpstr>Arial Narrow</vt:lpstr>
      <vt:lpstr>微软雅黑</vt:lpstr>
      <vt:lpstr>等线</vt:lpstr>
      <vt:lpstr>幼圆</vt:lpstr>
      <vt:lpstr>+mn-ea</vt:lpstr>
      <vt:lpstr>ksdb</vt:lpstr>
      <vt:lpstr>MyriadMM_565_600_</vt:lpstr>
      <vt:lpstr>Times-Roman</vt:lpstr>
      <vt:lpstr>微软雅黑 Light</vt:lpstr>
      <vt:lpstr>Arial Unicode MS</vt:lpstr>
      <vt:lpstr>Nature</vt:lpstr>
      <vt:lpstr>PBrush</vt:lpstr>
      <vt:lpstr>Paint.Picture</vt:lpstr>
      <vt:lpstr>Equation.DSMT4</vt:lpstr>
      <vt:lpstr>Equation.DSMT4</vt:lpstr>
      <vt:lpstr>Equation.DSMT4</vt:lpstr>
      <vt:lpstr>Equation.DSMT4</vt:lpstr>
      <vt:lpstr>Equation.DSMT4</vt:lpstr>
      <vt:lpstr>Equation.DSMT4</vt:lpstr>
      <vt:lpstr>Equation.DSMT4</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KG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ImageOne项目介绍</dc:title>
  <dc:creator>KG-001</dc:creator>
  <cp:lastModifiedBy>Fiona</cp:lastModifiedBy>
  <cp:revision>457</cp:revision>
  <dcterms:created xsi:type="dcterms:W3CDTF">2003-10-31T11:23:28Z</dcterms:created>
  <dcterms:modified xsi:type="dcterms:W3CDTF">2024-08-27T03:57:40Z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BD84A935FC8C4C549532C7D84CD044EF_12</vt:lpwstr>
  </property>
</Properties>
</file>